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1"/>
  </p:sldMasterIdLst>
  <p:notesMasterIdLst>
    <p:notesMasterId r:id="rId76"/>
  </p:notesMasterIdLst>
  <p:handoutMasterIdLst>
    <p:handoutMasterId r:id="rId77"/>
  </p:handoutMasterIdLst>
  <p:sldIdLst>
    <p:sldId id="356" r:id="rId2"/>
    <p:sldId id="357" r:id="rId3"/>
    <p:sldId id="359" r:id="rId4"/>
    <p:sldId id="361" r:id="rId5"/>
    <p:sldId id="362" r:id="rId6"/>
    <p:sldId id="363" r:id="rId7"/>
    <p:sldId id="384" r:id="rId8"/>
    <p:sldId id="367" r:id="rId9"/>
    <p:sldId id="370" r:id="rId10"/>
    <p:sldId id="373" r:id="rId11"/>
    <p:sldId id="369" r:id="rId12"/>
    <p:sldId id="456" r:id="rId13"/>
    <p:sldId id="265" r:id="rId14"/>
    <p:sldId id="382" r:id="rId15"/>
    <p:sldId id="376" r:id="rId16"/>
    <p:sldId id="391" r:id="rId17"/>
    <p:sldId id="380" r:id="rId18"/>
    <p:sldId id="379" r:id="rId19"/>
    <p:sldId id="396" r:id="rId20"/>
    <p:sldId id="398" r:id="rId21"/>
    <p:sldId id="397" r:id="rId22"/>
    <p:sldId id="377" r:id="rId23"/>
    <p:sldId id="378" r:id="rId24"/>
    <p:sldId id="354" r:id="rId25"/>
    <p:sldId id="385" r:id="rId26"/>
    <p:sldId id="386" r:id="rId27"/>
    <p:sldId id="387" r:id="rId28"/>
    <p:sldId id="388" r:id="rId29"/>
    <p:sldId id="389" r:id="rId30"/>
    <p:sldId id="444" r:id="rId31"/>
    <p:sldId id="445" r:id="rId32"/>
    <p:sldId id="257" r:id="rId33"/>
    <p:sldId id="381" r:id="rId34"/>
    <p:sldId id="447" r:id="rId35"/>
    <p:sldId id="416" r:id="rId36"/>
    <p:sldId id="442" r:id="rId37"/>
    <p:sldId id="401" r:id="rId38"/>
    <p:sldId id="435" r:id="rId39"/>
    <p:sldId id="417" r:id="rId40"/>
    <p:sldId id="440" r:id="rId41"/>
    <p:sldId id="441" r:id="rId42"/>
    <p:sldId id="418" r:id="rId43"/>
    <p:sldId id="353" r:id="rId44"/>
    <p:sldId id="355" r:id="rId45"/>
    <p:sldId id="427" r:id="rId46"/>
    <p:sldId id="448" r:id="rId47"/>
    <p:sldId id="366" r:id="rId48"/>
    <p:sldId id="450" r:id="rId49"/>
    <p:sldId id="294" r:id="rId50"/>
    <p:sldId id="268" r:id="rId51"/>
    <p:sldId id="451" r:id="rId52"/>
    <p:sldId id="428" r:id="rId53"/>
    <p:sldId id="342" r:id="rId54"/>
    <p:sldId id="403" r:id="rId55"/>
    <p:sldId id="404" r:id="rId56"/>
    <p:sldId id="405" r:id="rId57"/>
    <p:sldId id="406" r:id="rId58"/>
    <p:sldId id="452" r:id="rId59"/>
    <p:sldId id="407" r:id="rId60"/>
    <p:sldId id="408" r:id="rId61"/>
    <p:sldId id="344" r:id="rId62"/>
    <p:sldId id="346" r:id="rId63"/>
    <p:sldId id="449" r:id="rId64"/>
    <p:sldId id="348" r:id="rId65"/>
    <p:sldId id="431" r:id="rId66"/>
    <p:sldId id="438" r:id="rId67"/>
    <p:sldId id="453" r:id="rId68"/>
    <p:sldId id="409" r:id="rId69"/>
    <p:sldId id="316" r:id="rId70"/>
    <p:sldId id="318" r:id="rId71"/>
    <p:sldId id="446" r:id="rId72"/>
    <p:sldId id="432" r:id="rId73"/>
    <p:sldId id="433" r:id="rId74"/>
    <p:sldId id="455" r:id="rId75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792AA-09FA-42A2-B7A3-37942FE577AE}" v="4" dt="2019-01-15T19:40:33.859"/>
    <p1510:client id="{04996982-8BF5-497E-B808-995B26FE5DC4}" v="1" dt="2019-01-15T19:50:20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9" autoAdjust="0"/>
    <p:restoredTop sz="80000" autoAdjust="0"/>
  </p:normalViewPr>
  <p:slideViewPr>
    <p:cSldViewPr snapToGrid="0" snapToObjects="1">
      <p:cViewPr varScale="1">
        <p:scale>
          <a:sx n="51" d="100"/>
          <a:sy n="51" d="100"/>
        </p:scale>
        <p:origin x="54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446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2054"/>
    </p:cViewPr>
  </p:sorterViewPr>
  <p:notesViewPr>
    <p:cSldViewPr snapToGrid="0" snapToObjects="1">
      <p:cViewPr varScale="1">
        <p:scale>
          <a:sx n="35" d="100"/>
          <a:sy n="35" d="100"/>
        </p:scale>
        <p:origin x="208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atts, Karin" userId="c15cc679-f53f-4dea-bb70-b943b28893a4" providerId="ADAL" clId="{13A792AA-09FA-42A2-B7A3-37942FE577AE}"/>
    <pc:docChg chg="delSld modSld sldOrd">
      <pc:chgData name="Yeatts, Karin" userId="c15cc679-f53f-4dea-bb70-b943b28893a4" providerId="ADAL" clId="{13A792AA-09FA-42A2-B7A3-37942FE577AE}" dt="2019-01-15T19:40:33.859" v="4"/>
      <pc:docMkLst>
        <pc:docMk/>
      </pc:docMkLst>
      <pc:sldChg chg="ord">
        <pc:chgData name="Yeatts, Karin" userId="c15cc679-f53f-4dea-bb70-b943b28893a4" providerId="ADAL" clId="{13A792AA-09FA-42A2-B7A3-37942FE577AE}" dt="2019-01-15T19:40:33.859" v="4"/>
        <pc:sldMkLst>
          <pc:docMk/>
          <pc:sldMk cId="837048430" sldId="398"/>
        </pc:sldMkLst>
      </pc:sldChg>
      <pc:sldChg chg="ord">
        <pc:chgData name="Yeatts, Karin" userId="c15cc679-f53f-4dea-bb70-b943b28893a4" providerId="ADAL" clId="{13A792AA-09FA-42A2-B7A3-37942FE577AE}" dt="2019-01-15T19:37:55.034" v="2"/>
        <pc:sldMkLst>
          <pc:docMk/>
          <pc:sldMk cId="1265302862" sldId="449"/>
        </pc:sldMkLst>
      </pc:sldChg>
      <pc:sldChg chg="del">
        <pc:chgData name="Yeatts, Karin" userId="c15cc679-f53f-4dea-bb70-b943b28893a4" providerId="ADAL" clId="{13A792AA-09FA-42A2-B7A3-37942FE577AE}" dt="2019-01-15T19:38:03.130" v="3" actId="2696"/>
        <pc:sldMkLst>
          <pc:docMk/>
          <pc:sldMk cId="2865461921" sldId="454"/>
        </pc:sldMkLst>
      </pc:sldChg>
    </pc:docChg>
  </pc:docChgLst>
  <pc:docChgLst>
    <pc:chgData name="Yeatts, Karin" userId="c15cc679-f53f-4dea-bb70-b943b28893a4" providerId="ADAL" clId="{04996982-8BF5-497E-B808-995B26FE5DC4}"/>
    <pc:docChg chg="custSel modSld">
      <pc:chgData name="Yeatts, Karin" userId="c15cc679-f53f-4dea-bb70-b943b28893a4" providerId="ADAL" clId="{04996982-8BF5-497E-B808-995B26FE5DC4}" dt="2019-01-15T19:50:20.988" v="17" actId="20577"/>
      <pc:docMkLst>
        <pc:docMk/>
      </pc:docMkLst>
      <pc:sldChg chg="modSp">
        <pc:chgData name="Yeatts, Karin" userId="c15cc679-f53f-4dea-bb70-b943b28893a4" providerId="ADAL" clId="{04996982-8BF5-497E-B808-995B26FE5DC4}" dt="2019-01-15T19:50:11.628" v="16" actId="20577"/>
        <pc:sldMkLst>
          <pc:docMk/>
          <pc:sldMk cId="1176589228" sldId="318"/>
        </pc:sldMkLst>
        <pc:spChg chg="mod">
          <ac:chgData name="Yeatts, Karin" userId="c15cc679-f53f-4dea-bb70-b943b28893a4" providerId="ADAL" clId="{04996982-8BF5-497E-B808-995B26FE5DC4}" dt="2019-01-15T19:50:11.628" v="16" actId="20577"/>
          <ac:spMkLst>
            <pc:docMk/>
            <pc:sldMk cId="1176589228" sldId="318"/>
            <ac:spMk id="65538" creationId="{00000000-0000-0000-0000-000000000000}"/>
          </ac:spMkLst>
        </pc:spChg>
      </pc:sldChg>
      <pc:sldChg chg="delSp">
        <pc:chgData name="Yeatts, Karin" userId="c15cc679-f53f-4dea-bb70-b943b28893a4" providerId="ADAL" clId="{04996982-8BF5-497E-B808-995B26FE5DC4}" dt="2019-01-15T19:47:42.288" v="0" actId="478"/>
        <pc:sldMkLst>
          <pc:docMk/>
          <pc:sldMk cId="2986652421" sldId="363"/>
        </pc:sldMkLst>
        <pc:spChg chg="del">
          <ac:chgData name="Yeatts, Karin" userId="c15cc679-f53f-4dea-bb70-b943b28893a4" providerId="ADAL" clId="{04996982-8BF5-497E-B808-995B26FE5DC4}" dt="2019-01-15T19:47:42.288" v="0" actId="478"/>
          <ac:spMkLst>
            <pc:docMk/>
            <pc:sldMk cId="2986652421" sldId="363"/>
            <ac:spMk id="5" creationId="{273CDEE9-AFB0-4136-8547-B1E371D782A3}"/>
          </ac:spMkLst>
        </pc:spChg>
      </pc:sldChg>
      <pc:sldChg chg="modSp">
        <pc:chgData name="Yeatts, Karin" userId="c15cc679-f53f-4dea-bb70-b943b28893a4" providerId="ADAL" clId="{04996982-8BF5-497E-B808-995B26FE5DC4}" dt="2019-01-15T19:49:34.796" v="12" actId="20577"/>
        <pc:sldMkLst>
          <pc:docMk/>
          <pc:sldMk cId="830654607" sldId="408"/>
        </pc:sldMkLst>
        <pc:spChg chg="mod">
          <ac:chgData name="Yeatts, Karin" userId="c15cc679-f53f-4dea-bb70-b943b28893a4" providerId="ADAL" clId="{04996982-8BF5-497E-B808-995B26FE5DC4}" dt="2019-01-15T19:49:34.796" v="12" actId="20577"/>
          <ac:spMkLst>
            <pc:docMk/>
            <pc:sldMk cId="830654607" sldId="408"/>
            <ac:spMk id="18" creationId="{00000000-0000-0000-0000-000000000000}"/>
          </ac:spMkLst>
        </pc:spChg>
      </pc:sldChg>
      <pc:sldChg chg="delSp delAnim">
        <pc:chgData name="Yeatts, Karin" userId="c15cc679-f53f-4dea-bb70-b943b28893a4" providerId="ADAL" clId="{04996982-8BF5-497E-B808-995B26FE5DC4}" dt="2019-01-15T19:49:47.198" v="13" actId="478"/>
        <pc:sldMkLst>
          <pc:docMk/>
          <pc:sldMk cId="559096953" sldId="431"/>
        </pc:sldMkLst>
        <pc:spChg chg="del">
          <ac:chgData name="Yeatts, Karin" userId="c15cc679-f53f-4dea-bb70-b943b28893a4" providerId="ADAL" clId="{04996982-8BF5-497E-B808-995B26FE5DC4}" dt="2019-01-15T19:49:47.198" v="13" actId="478"/>
          <ac:spMkLst>
            <pc:docMk/>
            <pc:sldMk cId="559096953" sldId="431"/>
            <ac:spMk id="5" creationId="{FD1884DA-A65B-452E-B13B-261908227F15}"/>
          </ac:spMkLst>
        </pc:spChg>
      </pc:sldChg>
      <pc:sldChg chg="modSp">
        <pc:chgData name="Yeatts, Karin" userId="c15cc679-f53f-4dea-bb70-b943b28893a4" providerId="ADAL" clId="{04996982-8BF5-497E-B808-995B26FE5DC4}" dt="2019-01-15T19:50:20.988" v="17" actId="20577"/>
        <pc:sldMkLst>
          <pc:docMk/>
          <pc:sldMk cId="1855717618" sldId="433"/>
        </pc:sldMkLst>
        <pc:spChg chg="mod">
          <ac:chgData name="Yeatts, Karin" userId="c15cc679-f53f-4dea-bb70-b943b28893a4" providerId="ADAL" clId="{04996982-8BF5-497E-B808-995B26FE5DC4}" dt="2019-01-15T19:50:20.988" v="17" actId="20577"/>
          <ac:spMkLst>
            <pc:docMk/>
            <pc:sldMk cId="1855717618" sldId="433"/>
            <ac:spMk id="3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AC18611-734E-934F-A7EB-9C868A3C9067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1FDD833-7965-E141-B73E-04B7534C97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79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0B5122F-6DFF-AC48-BBA7-4BD79561EDEB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60BB02D-45A7-6645-BECA-10D4E16FC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86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65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r>
              <a:rPr lang="en-US" dirty="0"/>
              <a:t>Tenants, therefore, usually subsisted on the “three M's” available from the landowners' stores: meat (fatback), meal (corn meal), and molasses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45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21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63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87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The denominators for each formula differ from each other. </a:t>
            </a:r>
          </a:p>
          <a:p>
            <a:r>
              <a:rPr lang="en-US" baseline="0" dirty="0"/>
              <a:t>Risk has the at risk study population at the start of the study period, while rate uses person time at risk during the study period. </a:t>
            </a:r>
          </a:p>
          <a:p>
            <a:r>
              <a:rPr lang="en-US" baseline="0" dirty="0"/>
              <a:t>Prevalence uses the total study population as the denominator, and for odds, the non cases form the denominator.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49BAF-DA8F-4D19-9824-3ABA5B95921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00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36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5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200" b="1" baseline="0" dirty="0"/>
          </a:p>
          <a:p>
            <a:r>
              <a:rPr lang="en-US" sz="3200" b="1" baseline="0" dirty="0"/>
              <a:t> </a:t>
            </a:r>
            <a:endParaRPr lang="en-US" sz="3200" dirty="0"/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42CB22E-EE74-40AE-8C6D-FEE27D33B366}" type="slidenum">
              <a:rPr lang="en-US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07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49BAF-DA8F-4D19-9824-3ABA5B95921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61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31774">
              <a:defRPr/>
            </a:pPr>
            <a:r>
              <a:rPr lang="en-US" b="1" dirty="0">
                <a:effectLst/>
              </a:rPr>
              <a:t> </a:t>
            </a:r>
            <a:endParaRPr lang="en-US" b="1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49BAF-DA8F-4D19-9824-3ABA5B95921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29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5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32943" indent="-232943" defTabSz="931774">
              <a:defRPr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49BAF-DA8F-4D19-9824-3ABA5B95921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74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F8889-40E1-4594-8C3B-17E19D860A7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96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F8889-40E1-4594-8C3B-17E19D860A7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84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38EB6-AB2B-4D94-AE82-E0F21F14D5A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9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62377" indent="-23294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8264" indent="-23294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4151" indent="-23294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60038" indent="-23294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6345919-1918-475B-8E1C-ABD06FE01FBB}" type="slidenum">
              <a:rPr lang="en-US" smtClean="0"/>
              <a:pPr eaLnBrk="1" hangingPunct="1"/>
              <a:t>55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25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1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eaLnBrk="1" hangingPunct="1"/>
            <a:fld id="{7B380BCB-0B14-4A9C-997D-8F73CCB72C25}" type="slidenum">
              <a:rPr lang="en-US" sz="1200">
                <a:latin typeface="Times New Roman" pitchFamily="18" charset="0"/>
              </a:rPr>
              <a:pPr algn="r" eaLnBrk="1" hangingPunct="1"/>
              <a:t>57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ln/>
        </p:spPr>
        <p:txBody>
          <a:bodyPr/>
          <a:lstStyle/>
          <a:p>
            <a:pPr marL="228091" indent="-228091"/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05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427A03-DF8D-4EA4-854E-4BEDF8E58038}" type="slidenum">
              <a:rPr lang="en-US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66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427A03-DF8D-4EA4-854E-4BEDF8E58038}" type="slidenum">
              <a:rPr lang="en-US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69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2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F8889-40E1-4594-8C3B-17E19D860A7D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25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40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97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statistics, we refer to odds as</a:t>
            </a:r>
            <a:r>
              <a:rPr lang="en-US" baseline="0" dirty="0"/>
              <a:t> the ratio of</a:t>
            </a:r>
            <a:r>
              <a:rPr lang="en-US" dirty="0"/>
              <a:t> the probability that an event (such as a health outcome) will occur to the probability that the event will not occur. Odds are sometimes used in epidemiology due to their convenient mathematical properties.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67B7-5E15-4BCF-8481-D3CBA7F312B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39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67B7-5E15-4BCF-8481-D3CBA7F312B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936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4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9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OUR CLASS: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1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Pu</a:t>
            </a:r>
          </a:p>
          <a:p>
            <a:r>
              <a:rPr lang="en-US" dirty="0"/>
              <a:t>Scott A, </a:t>
            </a:r>
            <a:r>
              <a:rPr lang="en-US" dirty="0" err="1"/>
              <a:t>Ejikeme</a:t>
            </a:r>
            <a:r>
              <a:rPr lang="en-US" dirty="0"/>
              <a:t> CS, </a:t>
            </a:r>
            <a:r>
              <a:rPr lang="en-US" dirty="0" err="1"/>
              <a:t>Clottey</a:t>
            </a:r>
            <a:r>
              <a:rPr lang="en-US" dirty="0"/>
              <a:t> EN, Thomas JH. (2012). Obesity in sub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Saharan Africa: development </a:t>
            </a:r>
          </a:p>
          <a:p>
            <a:r>
              <a:rPr lang="en-US" dirty="0"/>
              <a:t>of an </a:t>
            </a:r>
            <a:r>
              <a:rPr lang="en-US" dirty="0" err="1"/>
              <a:t>ec</a:t>
            </a:r>
            <a:endParaRPr lang="en-US" dirty="0"/>
          </a:p>
          <a:p>
            <a:r>
              <a:rPr lang="en-US" dirty="0" err="1"/>
              <a:t>ological</a:t>
            </a:r>
            <a:r>
              <a:rPr lang="en-US" dirty="0"/>
              <a:t> theoretical framework. Health Promotion International; 28(1):4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16.</a:t>
            </a:r>
          </a:p>
          <a:p>
            <a:r>
              <a:rPr lang="en-US" dirty="0" err="1"/>
              <a:t>Viruell</a:t>
            </a:r>
            <a:endParaRPr lang="en-US" dirty="0"/>
          </a:p>
          <a:p>
            <a:r>
              <a:rPr lang="en-US" dirty="0"/>
              <a:t>-</a:t>
            </a:r>
          </a:p>
          <a:p>
            <a:r>
              <a:rPr lang="en-US" dirty="0"/>
              <a:t>Fuentes EA</a:t>
            </a:r>
          </a:p>
          <a:p>
            <a:r>
              <a:rPr lang="en-US" dirty="0"/>
              <a:t>, Miranda PY, </a:t>
            </a:r>
            <a:r>
              <a:rPr lang="en-US" dirty="0" err="1"/>
              <a:t>Abdulrahim</a:t>
            </a:r>
            <a:r>
              <a:rPr lang="en-US" dirty="0"/>
              <a:t> S. (2012). More than culture: Structural racism, </a:t>
            </a:r>
          </a:p>
          <a:p>
            <a:r>
              <a:rPr lang="en-US" dirty="0" err="1"/>
              <a:t>intersetionality</a:t>
            </a:r>
            <a:r>
              <a:rPr lang="en-US" dirty="0"/>
              <a:t> theory, and immigrant he</a:t>
            </a:r>
          </a:p>
          <a:p>
            <a:r>
              <a:rPr lang="en-US" dirty="0" err="1"/>
              <a:t>alth</a:t>
            </a:r>
            <a:endParaRPr lang="en-US" dirty="0"/>
          </a:p>
          <a:p>
            <a:r>
              <a:rPr lang="en-US" dirty="0"/>
              <a:t>. Social Science and Medicine</a:t>
            </a:r>
          </a:p>
          <a:p>
            <a:r>
              <a:rPr lang="en-US" dirty="0"/>
              <a:t>, </a:t>
            </a:r>
          </a:p>
          <a:p>
            <a:r>
              <a:rPr lang="en-US" dirty="0"/>
              <a:t>74:2099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2106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 in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Epidemic and population patterns in the Chinese Empire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(243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1911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.): quantitative analysis of a unique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butneglected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epidemic catalogue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79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F8889-40E1-4594-8C3B-17E19D860A7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17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Pellagra rapidly spread after that date, becoming particularly common in the Southern states, among the poor, and especially among sharecroppers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BB02D-45A7-6645-BECA-10D4E16FCD7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9825" y="685799"/>
            <a:ext cx="8296812" cy="2709074"/>
          </a:xfrm>
        </p:spPr>
        <p:txBody>
          <a:bodyPr/>
          <a:lstStyle>
            <a:lvl1pPr algn="ctr">
              <a:defRPr sz="48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34970"/>
            <a:ext cx="6400800" cy="22098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 sz="3600"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392" name="Rectangle 8" descr="Gold bar"/>
          <p:cNvSpPr>
            <a:spLocks noChangeArrowheads="1"/>
          </p:cNvSpPr>
          <p:nvPr/>
        </p:nvSpPr>
        <p:spPr bwMode="auto">
          <a:xfrm>
            <a:off x="228600" y="3565840"/>
            <a:ext cx="2870200" cy="2016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Rectangle 9" descr="Orange bar"/>
          <p:cNvSpPr>
            <a:spLocks noChangeArrowheads="1"/>
          </p:cNvSpPr>
          <p:nvPr/>
        </p:nvSpPr>
        <p:spPr bwMode="auto">
          <a:xfrm>
            <a:off x="3098800" y="3565840"/>
            <a:ext cx="2870200" cy="2016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Rectangle 10" descr="Slate bar"/>
          <p:cNvSpPr>
            <a:spLocks noChangeArrowheads="1"/>
          </p:cNvSpPr>
          <p:nvPr/>
        </p:nvSpPr>
        <p:spPr bwMode="auto">
          <a:xfrm>
            <a:off x="5969000" y="3565840"/>
            <a:ext cx="2870200" cy="2016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n-lt"/>
                <a:cs typeface="Calibri"/>
              </a:defRPr>
            </a:lvl1pPr>
          </a:lstStyle>
          <a:p>
            <a:fld id="{042AED99-7FB4-404E-8A97-64753DCE42E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069254"/>
            <a:ext cx="7772400" cy="1362075"/>
          </a:xfrm>
        </p:spPr>
        <p:txBody>
          <a:bodyPr anchor="b"/>
          <a:lstStyle>
            <a:lvl1pPr algn="l">
              <a:defRPr sz="44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50151"/>
            <a:ext cx="7772400" cy="1500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 descr="Gold bar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5" name="Rectangle 9" descr="Orange bar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6" name="Rectangle 10" descr="Slate bar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n-lt"/>
                <a:cs typeface="Calibri"/>
              </a:defRPr>
            </a:lvl1pPr>
          </a:lstStyle>
          <a:p>
            <a:fld id="{042AED99-7FB4-404E-8A97-64753DCE42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descr="Gold bar"/>
          <p:cNvSpPr>
            <a:spLocks noChangeArrowheads="1"/>
          </p:cNvSpPr>
          <p:nvPr userDrawn="1"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9" name="Rectangle 9" descr="Orange bar"/>
          <p:cNvSpPr>
            <a:spLocks noChangeArrowheads="1"/>
          </p:cNvSpPr>
          <p:nvPr userDrawn="1"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10" name="Rectangle 10" descr="Slate bar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n-lt"/>
                <a:cs typeface="Calibri"/>
              </a:defRPr>
            </a:lvl1pPr>
          </a:lstStyle>
          <a:p>
            <a:fld id="{042AED99-7FB4-404E-8A97-64753DCE42E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n-lt"/>
                <a:cs typeface="Calibri"/>
              </a:defRPr>
            </a:lvl1pPr>
          </a:lstStyle>
          <a:p>
            <a:fld id="{042AED99-7FB4-404E-8A97-64753DCE42E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r>
              <a:rPr lang="en-US"/>
              <a:t>Click icon to add clip art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n-lt"/>
                <a:cs typeface="Calibri"/>
              </a:defRPr>
            </a:lvl1pPr>
          </a:lstStyle>
          <a:p>
            <a:fld id="{042AED99-7FB4-404E-8A97-64753DCE42E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n-lt"/>
                <a:cs typeface="Calibri"/>
              </a:defRPr>
            </a:lvl1pPr>
          </a:lstStyle>
          <a:p>
            <a:fld id="{042AED99-7FB4-404E-8A97-64753DCE42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 descr="Gold bar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3" name="Rectangle 9" descr="Orange bar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4" name="Rectangle 10" descr="Slate bar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n-lt"/>
                <a:cs typeface="Calibri"/>
              </a:defRPr>
            </a:lvl1pPr>
          </a:lstStyle>
          <a:p>
            <a:fld id="{042AED99-7FB4-404E-8A97-64753DCE42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7" descr="Gold bar"/>
          <p:cNvSpPr>
            <a:spLocks noChangeArrowheads="1"/>
          </p:cNvSpPr>
          <p:nvPr userDrawn="1"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8" name="Rectangle 9" descr="Orange bar"/>
          <p:cNvSpPr>
            <a:spLocks noChangeArrowheads="1"/>
          </p:cNvSpPr>
          <p:nvPr userDrawn="1"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9" name="Rectangle 10" descr="Slate bar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Calibri"/>
                <a:cs typeface="Calibri"/>
              </a:defRPr>
            </a:lvl1pPr>
          </a:lstStyle>
          <a:p>
            <a:fld id="{042AED99-7FB4-404E-8A97-64753DCE42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6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367" name="Rectangle 7" descr="Gold bar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9" name="Rectangle 9" descr="Orange bar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15370" name="Rectangle 10" descr="Slate bar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>
              <a:latin typeface="Times New Roman" pitchFamily="-65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n-lt"/>
                <a:cs typeface="Calibri"/>
              </a:defRPr>
            </a:lvl1pPr>
          </a:lstStyle>
          <a:p>
            <a:fld id="{042AED99-7FB4-404E-8A97-64753DCE42E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+mj-lt"/>
          <a:ea typeface="+mj-ea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65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65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65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65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0000"/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 typeface="Arial"/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/>
        <a:buChar char="•"/>
        <a:defRPr sz="2800">
          <a:solidFill>
            <a:schemeClr val="tx1"/>
          </a:solidFill>
          <a:latin typeface="+mn-lt"/>
          <a:ea typeface="ＭＳ Ｐゴシック" pitchFamily="-65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/>
        <a:buChar char="•"/>
        <a:defRPr sz="2600">
          <a:solidFill>
            <a:schemeClr val="tx1"/>
          </a:solidFill>
          <a:latin typeface="+mn-lt"/>
          <a:ea typeface="ＭＳ Ｐゴシック" pitchFamily="-65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 typeface="Arial"/>
        <a:buChar char="•"/>
        <a:defRPr sz="2600">
          <a:solidFill>
            <a:schemeClr val="tx1"/>
          </a:solidFill>
          <a:latin typeface="+mn-lt"/>
          <a:ea typeface="ＭＳ Ｐゴシック" pitchFamily="-65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-65" charset="2"/>
        <a:buChar char="§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-65" charset="2"/>
        <a:buChar char="§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-65" charset="2"/>
        <a:buChar char="§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-65" charset="2"/>
        <a:buChar char="§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8042827" TargetMode="External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alachianhistory.net/2012/06/musty-corn-and-dread-scourge-pellagra.html" TargetMode="External"/><Relationship Id="rId5" Type="http://schemas.openxmlformats.org/officeDocument/2006/relationships/image" Target="../media/image14.jpeg"/><Relationship Id="rId4" Type="http://schemas.openxmlformats.org/officeDocument/2006/relationships/hyperlink" Target="http://en.wikipedia.org/wiki/Pellagr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oplespharmacy.com/2008/07/09/cornmeal-to-tr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media/releases/2017/p0112-rural-death-risk.html" TargetMode="External"/><Relationship Id="rId2" Type="http://schemas.openxmlformats.org/officeDocument/2006/relationships/hyperlink" Target="https://fivethirtyeight.com/features/gun-deaths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n.cdc.gov/nndss/conditions/lyme-disease/case-definition/2011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ndecisionaid.mayoclinic.org/index.php/site/index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t&amp;rct=j&amp;q=&amp;esrc=s&amp;source=web&amp;cd=1&amp;ved=0CDQQFjAA&amp;url=http://www.cancer.org/acs/groups/content/@research/documents/document/acspc-041647.pptx&amp;ei=kTb6U6DLIszIsATLloHgBw&amp;usg=AFQjCNFo2Z349wpAKcnCSaPPXN8l_tacNw&amp;bvm=bv.73612305,d.cW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nchs/data/databriefs/db178.ht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rs.usda.gov/topics/food-nutrition-assistance/food-security-in-the-us/key-statistics-graphics.aspx#trends" TargetMode="External"/><Relationship Id="rId4" Type="http://schemas.openxmlformats.org/officeDocument/2006/relationships/hyperlink" Target="http://www.cdc.gov/mmwr/preview/mmwrhtml/su6304a2.htm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aily.com/releases/2018/01/180112151227.htm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ubmed/?term=Ahn%20SW%5bAuthor%5d&amp;cauthor=true&amp;cauthor_uid=28841485" TargetMode="External"/><Relationship Id="rId3" Type="http://schemas.openxmlformats.org/officeDocument/2006/relationships/hyperlink" Target="https://www.ncbi.nlm.nih.gov/pubmed/28841485" TargetMode="External"/><Relationship Id="rId7" Type="http://schemas.openxmlformats.org/officeDocument/2006/relationships/hyperlink" Target="https://www.ncbi.nlm.nih.gov/pubmed/?term=Choi%20Y%5bAuthor%5d&amp;cauthor=true&amp;cauthor_uid=28841485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bi.nlm.nih.gov/pubmed/?term=Yang%20SY%5bAuthor%5d&amp;cauthor=true&amp;cauthor_uid=28841485" TargetMode="External"/><Relationship Id="rId5" Type="http://schemas.openxmlformats.org/officeDocument/2006/relationships/hyperlink" Target="https://www.ncbi.nlm.nih.gov/pubmed/?term=Baek%20JH%5bAuthor%5d&amp;cauthor=true&amp;cauthor_uid=28841485" TargetMode="External"/><Relationship Id="rId10" Type="http://schemas.openxmlformats.org/officeDocument/2006/relationships/hyperlink" Target="https://www.ncbi.nlm.nih.gov/pubmed/?term=Hong%20KS%5bAuthor%5d&amp;cauthor=true&amp;cauthor_uid=28841485" TargetMode="External"/><Relationship Id="rId4" Type="http://schemas.openxmlformats.org/officeDocument/2006/relationships/hyperlink" Target="https://www.ncbi.nlm.nih.gov/pubmed/?term=Jeon%20S%5bAuthor%5d&amp;cauthor=true&amp;cauthor_uid=28841485" TargetMode="External"/><Relationship Id="rId9" Type="http://schemas.openxmlformats.org/officeDocument/2006/relationships/hyperlink" Target="https://www.ncbi.nlm.nih.gov/pubmed/?term=Ha%20K%5bAuthor%5d&amp;cauthor=true&amp;cauthor_uid=28841485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?term=Santos%20R%5bAuthor%5d&amp;cauthor=true&amp;cauthor_uid=28830654" TargetMode="External"/><Relationship Id="rId2" Type="http://schemas.openxmlformats.org/officeDocument/2006/relationships/hyperlink" Target="https://www.ncbi.nlm.nih.gov/pubmed/2883065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bi.nlm.nih.gov/pubmed/?term=Cantarero%20A%5bAuthor%5d&amp;cauthor=true&amp;cauthor_uid=28830654" TargetMode="External"/><Relationship Id="rId5" Type="http://schemas.openxmlformats.org/officeDocument/2006/relationships/hyperlink" Target="https://www.ncbi.nlm.nih.gov/pubmed/?term=Karki%20M%5bAuthor%5d&amp;cauthor=true&amp;cauthor_uid=28830654" TargetMode="External"/><Relationship Id="rId4" Type="http://schemas.openxmlformats.org/officeDocument/2006/relationships/hyperlink" Target="https://www.ncbi.nlm.nih.gov/pubmed/?term=Huerta%20G%5bAuthor%5d&amp;cauthor=true&amp;cauthor_uid=28830654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Principles of Epidemiology for Public Health </a:t>
            </a:r>
            <a:br>
              <a:rPr lang="en-US" dirty="0"/>
            </a:br>
            <a:r>
              <a:rPr lang="en-US" dirty="0"/>
              <a:t>EPID 600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Overview&amp; </a:t>
            </a:r>
          </a:p>
          <a:p>
            <a:r>
              <a:rPr lang="en-US" dirty="0"/>
              <a:t>Measures of Occurrence</a:t>
            </a:r>
          </a:p>
          <a:p>
            <a:r>
              <a:rPr lang="en-US" dirty="0"/>
              <a:t>Dr. Karin Yeatts</a:t>
            </a:r>
          </a:p>
          <a:p>
            <a:r>
              <a:rPr lang="en-US" dirty="0"/>
              <a:t>January 15,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21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Appendix-Graphic 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Z:\Documents\EPID 600 Fall 2015\Screen Shot 2015-08-13 at 4.31.18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6868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36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82" y="1600200"/>
            <a:ext cx="8894618" cy="5121275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Participate and engage in lecture and weekly labs</a:t>
            </a:r>
          </a:p>
          <a:p>
            <a:endParaRPr lang="en-US" sz="2800" dirty="0"/>
          </a:p>
          <a:p>
            <a:r>
              <a:rPr lang="en-US" sz="2800" dirty="0"/>
              <a:t>Prioritize team work with your team members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Complete all team and individual assignments on time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3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BE5B-A58F-46D2-961C-3084750E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BAB5C-2791-47ED-8205-A6157158A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study of the distribution and determinants :</a:t>
            </a:r>
          </a:p>
          <a:p>
            <a:pPr lvl="1"/>
            <a:r>
              <a:rPr lang="en-US" dirty="0"/>
              <a:t>Of disease and</a:t>
            </a:r>
          </a:p>
          <a:p>
            <a:pPr lvl="1"/>
            <a:r>
              <a:rPr lang="en-US" dirty="0"/>
              <a:t>Of risk factors/exposures</a:t>
            </a:r>
          </a:p>
          <a:p>
            <a:pPr>
              <a:buNone/>
            </a:pPr>
            <a:r>
              <a:rPr lang="en-US" dirty="0"/>
              <a:t>	…in </a:t>
            </a:r>
            <a:r>
              <a:rPr lang="en-US" b="1" u="sng" dirty="0"/>
              <a:t>populations.</a:t>
            </a: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sz="2800" i="1" dirty="0"/>
              <a:t>Determinants </a:t>
            </a:r>
            <a:r>
              <a:rPr lang="en-US" sz="2800" dirty="0"/>
              <a:t>include the geophysical, biological, behavioral, social, cultural, economic, and political factors that influence health.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Proximal and distal causes,</a:t>
            </a:r>
            <a:br>
              <a:rPr lang="en-US" sz="2400" dirty="0"/>
            </a:br>
            <a:r>
              <a:rPr lang="en-US" sz="2400" dirty="0"/>
              <a:t>Upstream and downstream thinking, </a:t>
            </a:r>
            <a:br>
              <a:rPr lang="en-US" sz="2400" dirty="0"/>
            </a:br>
            <a:r>
              <a:rPr lang="en-US" sz="2400" dirty="0"/>
              <a:t>Socio-ecological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https://upload.wikimedia.org/wikipedia/commons/2/21/Adams_The_Tetons_and_the_Snake_Ri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5330"/>
            <a:ext cx="3665685" cy="470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F46918-3234-42BA-9C03-87C5DB222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881" y="1878806"/>
            <a:ext cx="4620638" cy="484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3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“Distribution”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disease occurrence vary by “person, place, and time”?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82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29478-0535-4A66-9A6B-69E83E508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BC123-F7CD-4E5C-84E0-ED5529A32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4740"/>
            <a:ext cx="5504753" cy="5463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D5B9F-4D30-493F-A981-D4FD77B738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612350"/>
            <a:ext cx="8229600" cy="1139825"/>
          </a:xfrm>
        </p:spPr>
        <p:txBody>
          <a:bodyPr/>
          <a:lstStyle/>
          <a:p>
            <a:r>
              <a:rPr lang="en-US" sz="2400" dirty="0"/>
              <a:t>Epidemic and population patterns in the Chinese Empire</a:t>
            </a:r>
            <a:br>
              <a:rPr lang="en-US" sz="2400" dirty="0"/>
            </a:br>
            <a:r>
              <a:rPr lang="en-US" sz="2400" dirty="0"/>
              <a:t>(243 BCE to 1911 C E): quantitative analysis of a unique but neglected epidemic catalogue Morabia 2009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54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8352" y="376352"/>
            <a:ext cx="8229600" cy="113982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+mj-lt"/>
                <a:ea typeface="+mj-ea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9pPr>
          </a:lstStyle>
          <a:p>
            <a:pPr defTabSz="914400"/>
            <a:r>
              <a:rPr lang="en-US" kern="0" dirty="0"/>
              <a:t>What factors make individuals sick? </a:t>
            </a:r>
            <a:br>
              <a:rPr lang="en-US" kern="0" dirty="0"/>
            </a:br>
            <a:br>
              <a:rPr lang="en-US" kern="0" dirty="0"/>
            </a:br>
            <a:r>
              <a:rPr lang="en-US" kern="0" dirty="0"/>
              <a:t>Vs. </a:t>
            </a:r>
            <a:br>
              <a:rPr lang="en-US" kern="0" dirty="0"/>
            </a:br>
            <a:br>
              <a:rPr lang="en-US" kern="0" dirty="0"/>
            </a:br>
            <a:r>
              <a:rPr lang="en-US" kern="0" dirty="0"/>
              <a:t>What factors make populations sick?</a:t>
            </a:r>
          </a:p>
        </p:txBody>
      </p:sp>
    </p:spTree>
    <p:extLst>
      <p:ext uri="{BB962C8B-B14F-4D97-AF65-F5344CB8AC3E}">
        <p14:creationId xmlns:p14="http://schemas.microsoft.com/office/powerpoint/2010/main" val="3489853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2196571"/>
            <a:ext cx="7539037" cy="452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 txBox="1">
            <a:spLocks/>
          </p:cNvSpPr>
          <p:nvPr/>
        </p:nvSpPr>
        <p:spPr bwMode="auto">
          <a:xfrm>
            <a:off x="508000" y="1209146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+mj-lt"/>
                <a:ea typeface="+mj-ea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9pPr>
          </a:lstStyle>
          <a:p>
            <a:pPr defTabSz="914400"/>
            <a:r>
              <a:rPr lang="en-US" sz="2400" b="1" i="1" kern="0"/>
              <a:t>Distributions of systolic blood pressure in middle-aged men in two population (Rose 1985)</a:t>
            </a:r>
            <a:endParaRPr lang="en-US" sz="2400" kern="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-6879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+mj-lt"/>
                <a:ea typeface="+mj-ea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9pPr>
          </a:lstStyle>
          <a:p>
            <a:pPr defTabSz="914400"/>
            <a:r>
              <a:rPr lang="en-US" kern="0" dirty="0"/>
              <a:t>Population Perspective</a:t>
            </a:r>
          </a:p>
        </p:txBody>
      </p:sp>
    </p:spTree>
    <p:extLst>
      <p:ext uri="{BB962C8B-B14F-4D97-AF65-F5344CB8AC3E}">
        <p14:creationId xmlns:p14="http://schemas.microsoft.com/office/powerpoint/2010/main" val="1462215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D549-B54D-4636-A7D3-D7D0E797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Kramer MR, Black NC, Matthews SA, James SA.  The legacy of slavery and contemporary declines in heart disease mortality in the U.S. South.  SSM </a:t>
            </a:r>
            <a:r>
              <a:rPr lang="en-US" sz="2000" dirty="0" err="1"/>
              <a:t>Popul</a:t>
            </a:r>
            <a:r>
              <a:rPr lang="en-US" sz="2000" dirty="0"/>
              <a:t> Health. 2017 Dec;3:609-617.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D2AD6-5142-4B24-B4E6-72342069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680BE-00DE-4BC3-87C8-9A3005774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109EB-2FCE-4C1A-A27F-81BFB37BFF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8686800" cy="544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81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 marL="742950" indent="-742950">
              <a:buClrTx/>
              <a:buFont typeface="+mj-lt"/>
              <a:buAutoNum type="arabicPeriod"/>
            </a:pPr>
            <a:r>
              <a:rPr lang="en-US" dirty="0"/>
              <a:t>Introductions</a:t>
            </a:r>
          </a:p>
          <a:p>
            <a:pPr marL="742950" indent="-742950">
              <a:buClrTx/>
              <a:buFont typeface="+mj-lt"/>
              <a:buAutoNum type="arabicPeriod"/>
            </a:pPr>
            <a:r>
              <a:rPr lang="en-US" dirty="0"/>
              <a:t>Syllabus/Course Structure</a:t>
            </a:r>
          </a:p>
          <a:p>
            <a:pPr marL="742950" indent="-742950">
              <a:buClrTx/>
              <a:buFont typeface="+mj-lt"/>
              <a:buAutoNum type="arabicPeriod"/>
            </a:pPr>
            <a:r>
              <a:rPr lang="en-US" dirty="0"/>
              <a:t>Course Learning Objectives &amp; Expectations</a:t>
            </a:r>
          </a:p>
          <a:p>
            <a:pPr marL="742950" indent="-742950">
              <a:buClrTx/>
              <a:buFont typeface="+mj-lt"/>
              <a:buAutoNum type="arabicPeriod"/>
            </a:pPr>
            <a:r>
              <a:rPr lang="en-US" dirty="0"/>
              <a:t>What is Epidemiology?</a:t>
            </a:r>
          </a:p>
          <a:p>
            <a:pPr marL="742950" indent="-742950">
              <a:buClrTx/>
              <a:buFont typeface="+mj-lt"/>
              <a:buAutoNum type="arabicPeriod"/>
            </a:pPr>
            <a:r>
              <a:rPr lang="en-US" dirty="0"/>
              <a:t>Measures of Occurrence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4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D217-AABC-422F-A486-254A24A1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Panels C: Age adjusted, percent decline in mortality from all diseases of the heart between 1968 and 2014 for Blacks. Source: National Center for Health Statistics.”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6B7C5-0E86-4957-A210-5B7B74B2B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C869B-EB59-46AA-9246-8FCA75C8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9879D-804D-40C6-8B7A-B8B872302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463776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48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954D-482C-40C9-AE90-8A2B73C0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49" y="727075"/>
            <a:ext cx="8229600" cy="1139825"/>
          </a:xfrm>
        </p:spPr>
        <p:txBody>
          <a:bodyPr/>
          <a:lstStyle/>
          <a:p>
            <a:r>
              <a:rPr lang="en-US" sz="2400" dirty="0"/>
              <a:t>Panels B Age adjusted, percent decline in mortality from all diseases of the heart between 1968 and 2014 for Whites. Source: National Center for Health Statistics.”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9E9F3-3DB6-42F5-A2EF-83522A286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C9DE-DF51-42C6-94DC-CAA43C50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45541-EE83-45F6-9B80-B4661568AC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686800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82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Perspective &amp; </a:t>
            </a:r>
            <a:br>
              <a:rPr lang="en-US" dirty="0"/>
            </a:br>
            <a:r>
              <a:rPr lang="en-US" dirty="0"/>
              <a:t>Public Health’s Mission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Population perspective</a:t>
            </a:r>
          </a:p>
          <a:p>
            <a:pPr lvl="1"/>
            <a:r>
              <a:rPr lang="en-US" dirty="0"/>
              <a:t>Describe the patterns of disease and health status in population</a:t>
            </a:r>
          </a:p>
          <a:p>
            <a:pPr lvl="1"/>
            <a:r>
              <a:rPr lang="en-US" dirty="0"/>
              <a:t>Identify the underlying societal causes of patterns</a:t>
            </a:r>
          </a:p>
          <a:p>
            <a:pPr lvl="1"/>
            <a:r>
              <a:rPr lang="en-US" dirty="0"/>
              <a:t>Develop community-based interventions targeting environmental, economic, social and cultural determinants of disease</a:t>
            </a:r>
          </a:p>
          <a:p>
            <a:pPr lvl="1"/>
            <a:r>
              <a:rPr lang="en-US" dirty="0"/>
              <a:t>Build evidence-based  health policy and laws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health mission</a:t>
            </a:r>
          </a:p>
          <a:p>
            <a:pPr lvl="1"/>
            <a:r>
              <a:rPr lang="en-US" dirty="0"/>
              <a:t>Assure the conditions in which people can be healthy</a:t>
            </a:r>
          </a:p>
          <a:p>
            <a:pPr lvl="1"/>
            <a:r>
              <a:rPr lang="en-US" dirty="0"/>
              <a:t>Develop organization community programs aimed at promoting good health</a:t>
            </a:r>
          </a:p>
          <a:p>
            <a:pPr lvl="1"/>
            <a:r>
              <a:rPr lang="en-US" dirty="0"/>
              <a:t>Function through laws, mass media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15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Biomedical Perspective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001000" cy="4830925"/>
          </a:xfrm>
        </p:spPr>
        <p:txBody>
          <a:bodyPr/>
          <a:lstStyle/>
          <a:p>
            <a:r>
              <a:rPr lang="en-US" sz="3600" dirty="0"/>
              <a:t>Study of…</a:t>
            </a:r>
          </a:p>
          <a:p>
            <a:pPr lvl="1"/>
            <a:r>
              <a:rPr lang="en-US" sz="3200" dirty="0"/>
              <a:t>Individual risk factors</a:t>
            </a:r>
          </a:p>
          <a:p>
            <a:pPr lvl="1"/>
            <a:r>
              <a:rPr lang="en-US" sz="3200" dirty="0"/>
              <a:t>Mechanisms of disease</a:t>
            </a:r>
          </a:p>
          <a:p>
            <a:pPr lvl="1"/>
            <a:r>
              <a:rPr lang="en-US" sz="3200" dirty="0"/>
              <a:t>Proximal causes – directly related to disease onset</a:t>
            </a:r>
          </a:p>
          <a:p>
            <a:pPr lvl="1"/>
            <a:endParaRPr lang="en-US" sz="3200" dirty="0"/>
          </a:p>
          <a:p>
            <a:r>
              <a:rPr lang="en-US" sz="3200" dirty="0"/>
              <a:t>What are biological mechanisms that lead to the development of disease?</a:t>
            </a:r>
          </a:p>
          <a:p>
            <a:pPr lvl="1"/>
            <a:r>
              <a:rPr lang="en-US" dirty="0"/>
              <a:t>Changes in blood pressure, lung function, heart rhythm, circulating inflammatory markers, etc.</a:t>
            </a:r>
          </a:p>
          <a:p>
            <a:pPr lvl="1"/>
            <a:endParaRPr lang="en-US" sz="3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372" y="1579416"/>
            <a:ext cx="1872428" cy="18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987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Basic, Clinical, and Population-based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064215"/>
              </p:ext>
            </p:extLst>
          </p:nvPr>
        </p:nvGraphicFramePr>
        <p:xfrm>
          <a:off x="457198" y="1600198"/>
          <a:ext cx="8527144" cy="4759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1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1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1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3978">
                <a:tc>
                  <a:txBody>
                    <a:bodyPr/>
                    <a:lstStyle/>
                    <a:p>
                      <a:r>
                        <a:rPr lang="en-US" b="1" dirty="0"/>
                        <a:t>What, who is studied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Cells, tissues, animals</a:t>
                      </a:r>
                      <a:r>
                        <a:rPr lang="en-US" baseline="0" dirty="0"/>
                        <a:t> in laboratory settings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Sick patients</a:t>
                      </a:r>
                      <a:r>
                        <a:rPr lang="en-US" baseline="0" dirty="0"/>
                        <a:t> who come to healthcare facilities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Populations,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communities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3978">
                <a:tc>
                  <a:txBody>
                    <a:bodyPr/>
                    <a:lstStyle/>
                    <a:p>
                      <a:r>
                        <a:rPr lang="en-US" b="1" dirty="0"/>
                        <a:t>Research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Understand disease mechanisms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Improving</a:t>
                      </a:r>
                      <a:r>
                        <a:rPr lang="en-US" baseline="0" dirty="0"/>
                        <a:t> diagnosis and treatment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Prevention</a:t>
                      </a:r>
                      <a:r>
                        <a:rPr lang="en-US" baseline="0" dirty="0"/>
                        <a:t> of disease, promotion of health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0753">
                <a:tc>
                  <a:txBody>
                    <a:bodyPr/>
                    <a:lstStyle/>
                    <a:p>
                      <a:r>
                        <a:rPr lang="en-US" b="1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Toxicology, immunology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</a:t>
                      </a:r>
                      <a:r>
                        <a:rPr lang="en-US" baseline="0" dirty="0"/>
                        <a:t> medicine, pediatrics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Epidemiology,</a:t>
                      </a:r>
                      <a:r>
                        <a:rPr lang="en-US" baseline="0" dirty="0"/>
                        <a:t> environmental health science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62171" y="648866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Aschengrau</a:t>
            </a:r>
            <a:r>
              <a:rPr lang="en-US" dirty="0"/>
              <a:t> p. 5</a:t>
            </a:r>
          </a:p>
        </p:txBody>
      </p:sp>
    </p:spTree>
    <p:extLst>
      <p:ext uri="{BB962C8B-B14F-4D97-AF65-F5344CB8AC3E}">
        <p14:creationId xmlns:p14="http://schemas.microsoft.com/office/powerpoint/2010/main" val="781820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75"/>
            <a:ext cx="8229600" cy="1139825"/>
          </a:xfrm>
        </p:spPr>
        <p:txBody>
          <a:bodyPr/>
          <a:lstStyle/>
          <a:p>
            <a:r>
              <a:rPr lang="en-US" sz="3200" b="1" dirty="0"/>
              <a:t>“Joseph Goldberger: An Unsung Hero of American Clinical Epidemiology”</a:t>
            </a:r>
            <a:br>
              <a:rPr lang="en-US" sz="3600" b="1" dirty="0"/>
            </a:b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Pellegra</a:t>
            </a:r>
            <a:endParaRPr lang="en-US" dirty="0"/>
          </a:p>
          <a:p>
            <a:r>
              <a:rPr lang="en-US" dirty="0"/>
              <a:t>Characterized by 4 D’s</a:t>
            </a:r>
          </a:p>
          <a:p>
            <a:pPr lvl="1"/>
            <a:r>
              <a:rPr lang="en-US" dirty="0"/>
              <a:t>Dermatitis </a:t>
            </a:r>
          </a:p>
          <a:p>
            <a:pPr lvl="1"/>
            <a:r>
              <a:rPr lang="en-US" dirty="0"/>
              <a:t>Diarrhea</a:t>
            </a:r>
          </a:p>
          <a:p>
            <a:pPr lvl="1"/>
            <a:r>
              <a:rPr lang="en-US" dirty="0"/>
              <a:t>Dementia</a:t>
            </a:r>
          </a:p>
          <a:p>
            <a:pPr lvl="1"/>
            <a:r>
              <a:rPr lang="en-US" dirty="0"/>
              <a:t>Death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Cause?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25667" y="5521146"/>
            <a:ext cx="4455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.</a:t>
            </a:r>
            <a:endParaRPr lang="en-US" dirty="0"/>
          </a:p>
          <a:p>
            <a:r>
              <a:rPr lang="en-US" dirty="0"/>
              <a:t>Elmore JG, Feinstein AR.</a:t>
            </a:r>
          </a:p>
          <a:p>
            <a:r>
              <a:rPr lang="en-US" dirty="0"/>
              <a:t>Ann Intern Med. 1994 Sep 1;121(5):372-5</a:t>
            </a:r>
          </a:p>
          <a:p>
            <a:endParaRPr lang="en-US" dirty="0"/>
          </a:p>
        </p:txBody>
      </p:sp>
      <p:pic>
        <p:nvPicPr>
          <p:cNvPr id="2050" name="Picture 2" descr="https://upload.wikimedia.org/wikipedia/commons/thumb/1/13/Pellagra_NIH.jpg/230px-Pellagra_NIH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78" y="1970871"/>
            <a:ext cx="1576447" cy="20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appalachianhistory.net/montanip/wp-content/uploads/image-import/pellagra%2Bsuffering%2Bfamily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99" y="4446368"/>
            <a:ext cx="1828601" cy="13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556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Sharecroppers’ plague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4058" cy="4530725"/>
          </a:xfrm>
        </p:spPr>
        <p:txBody>
          <a:bodyPr/>
          <a:lstStyle/>
          <a:p>
            <a:r>
              <a:rPr lang="en-US" sz="3200" dirty="0"/>
              <a:t>.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122" name="Picture 2" descr="http://admin.bhbl.neric.org/%7Emmosall/ushistory/topics/Sharecropp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63" y="1600200"/>
            <a:ext cx="7475838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894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218" name="Picture 2" descr="http://www.peoplespharmacy.com/photos/cornmeal_to_treat_nail_fungu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15" y="1417638"/>
            <a:ext cx="2741968" cy="54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encrypted-tbn3.gstatic.com/images?q=tbn:ANd9GcQY7foGCZTLfvy7PzLzEe8sdefvTvfYYwMQIlv69RNYHFHfnKtY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83" y="1417638"/>
            <a:ext cx="2669617" cy="579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encrypted-tbn2.gstatic.com/images?q=tbn:ANd9GcReudznA2uelc_0sExJwtI65eYVV4sEXar9SFmDpCZTLzkUI5S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3732415" cy="54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3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662"/>
            <a:ext cx="8229600" cy="1139825"/>
          </a:xfrm>
        </p:spPr>
        <p:txBody>
          <a:bodyPr/>
          <a:lstStyle/>
          <a:p>
            <a:r>
              <a:rPr lang="en-US" dirty="0"/>
              <a:t>Goldberger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epidemiologic concepts</a:t>
            </a:r>
          </a:p>
          <a:p>
            <a:pPr lvl="1"/>
            <a:r>
              <a:rPr lang="en-US" dirty="0"/>
              <a:t>Person, place time</a:t>
            </a:r>
          </a:p>
          <a:p>
            <a:pPr lvl="1"/>
            <a:r>
              <a:rPr lang="en-US" dirty="0"/>
              <a:t>Disease frequencies</a:t>
            </a:r>
          </a:p>
          <a:p>
            <a:pPr lvl="1"/>
            <a:r>
              <a:rPr lang="en-US" dirty="0"/>
              <a:t>Studies in populations</a:t>
            </a:r>
          </a:p>
          <a:p>
            <a:pPr lvl="1"/>
            <a:r>
              <a:rPr lang="en-US" dirty="0"/>
              <a:t>Human study ethics</a:t>
            </a:r>
          </a:p>
          <a:p>
            <a:pPr lvl="1"/>
            <a:r>
              <a:rPr lang="en-US" dirty="0"/>
              <a:t>Causality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60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823"/>
            <a:ext cx="8142111" cy="65136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10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Teaching Team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43191" y="1690013"/>
            <a:ext cx="9387191" cy="4530725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800" dirty="0"/>
              <a:t>Doctoral Students in the Department of Epidemiology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Rebecca Bloch</a:t>
            </a:r>
          </a:p>
          <a:p>
            <a:pPr lvl="1"/>
            <a:r>
              <a:rPr lang="en-US" sz="2800" dirty="0"/>
              <a:t>Amber Hall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Each TA has ~42 students</a:t>
            </a:r>
          </a:p>
          <a:p>
            <a:pPr marL="457200" lvl="1" indent="0">
              <a:buNone/>
            </a:pPr>
            <a:r>
              <a:rPr lang="en-US" sz="2800" dirty="0"/>
              <a:t>Lab sessions have ~22 students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Dr. Lorraine Alexander-co-instructor, Sakai Expert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10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Measures of Disease Occurrence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EPID600</a:t>
            </a:r>
          </a:p>
        </p:txBody>
      </p:sp>
    </p:spTree>
    <p:extLst>
      <p:ext uri="{BB962C8B-B14F-4D97-AF65-F5344CB8AC3E}">
        <p14:creationId xmlns:p14="http://schemas.microsoft.com/office/powerpoint/2010/main" val="603363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Explain the importance of epidemiology for informing scientific, ethical, economic and political discussion of health issues.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Describe a public health problem in terms of person, place, and time.</a:t>
            </a:r>
            <a:r>
              <a:rPr lang="en-US" sz="1800" dirty="0">
                <a:solidFill>
                  <a:schemeClr val="bg1"/>
                </a:solidFill>
              </a:rPr>
              <a:t>, and time.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Apply the basic terminology and definitions of epidemiology.	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Calculate basic epidemiology measures.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Identify key sources of data for epidemiologic purposes.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Evaluate the strengths and limitations of epidemiologic reports.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Comprehend basic ethical and legal principles pertaining to the collection, maintenance, use and dissemination of epidemiologic data.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Draw appropriate inferences from epidemiologic data.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Identify the principles and limitations of public health screening programs.	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Communicate epidemiologic information to lay and professional audiences.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Apply concepts, methods, and tools of public health data collection, analysis and interpretation, and the evidence-based reasoning and informatics approaches that are essential to public health practice. </a:t>
            </a:r>
          </a:p>
          <a:p>
            <a:pPr marL="0" indent="0">
              <a:buClr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38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63" y="1603923"/>
            <a:ext cx="8518996" cy="5848638"/>
          </a:xfrm>
        </p:spPr>
        <p:txBody>
          <a:bodyPr/>
          <a:lstStyle/>
          <a:p>
            <a:r>
              <a:rPr lang="en-US" sz="2800" dirty="0"/>
              <a:t>Distinguish between prevalent and incident cases</a:t>
            </a:r>
          </a:p>
          <a:p>
            <a:endParaRPr lang="en-US" sz="2800" dirty="0"/>
          </a:p>
          <a:p>
            <a:r>
              <a:rPr lang="en-US" sz="2800" dirty="0"/>
              <a:t>Calculate and interpret common epidemiologic measures of disease occurrence</a:t>
            </a:r>
          </a:p>
          <a:p>
            <a:pPr lvl="2"/>
            <a:r>
              <a:rPr lang="en-US" dirty="0"/>
              <a:t>Prevalence</a:t>
            </a:r>
          </a:p>
          <a:p>
            <a:pPr lvl="2"/>
            <a:r>
              <a:rPr lang="en-US" dirty="0"/>
              <a:t>Risk</a:t>
            </a:r>
          </a:p>
          <a:p>
            <a:pPr lvl="2"/>
            <a:r>
              <a:rPr lang="en-US" dirty="0"/>
              <a:t>Rate</a:t>
            </a:r>
          </a:p>
          <a:p>
            <a:pPr lvl="2"/>
            <a:r>
              <a:rPr lang="en-US" dirty="0"/>
              <a:t>Odds</a:t>
            </a:r>
          </a:p>
          <a:p>
            <a:pPr lvl="2"/>
            <a:endParaRPr lang="en-US" dirty="0"/>
          </a:p>
          <a:p>
            <a:r>
              <a:rPr lang="en-US" sz="2800" dirty="0"/>
              <a:t>Calculate person-time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2AED99-7FB4-404E-8A97-64753DCE42EC}" type="slidenum">
              <a:rPr lang="en-US" sz="2000" smtClean="0"/>
              <a:pPr/>
              <a:t>33</a:t>
            </a:fld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495098" y="269603"/>
            <a:ext cx="7803931" cy="89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800" dirty="0"/>
              <a:t>    # incident cases           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–––––––––––––––––––––––––––––––––––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 # at-risk study population at start of study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01163" y="4232330"/>
            <a:ext cx="221773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sz="26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/>
              <a:buChar char="•"/>
              <a:defRPr sz="26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defTabSz="914400">
              <a:buFont typeface="Arial"/>
              <a:buNone/>
            </a:pPr>
            <a:r>
              <a:rPr lang="en-US" sz="2800" kern="0"/>
              <a:t>Prevalence (P)</a:t>
            </a:r>
            <a:endParaRPr lang="en-US" sz="2800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1545018" y="120845"/>
            <a:ext cx="599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9" name="Rectangle 8"/>
          <p:cNvSpPr/>
          <p:nvPr/>
        </p:nvSpPr>
        <p:spPr>
          <a:xfrm>
            <a:off x="309386" y="437491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Risk (R)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1163" y="2215965"/>
            <a:ext cx="164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Rate (IR)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354" y="2215965"/>
            <a:ext cx="599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697398" y="1966340"/>
            <a:ext cx="6894782" cy="103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dirty="0"/>
              <a:t>    # incident cases           </a:t>
            </a:r>
            <a:br>
              <a:rPr lang="en-US" sz="2800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–––––––––––––––––––––––––––––––– 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Person-time at risk during study period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869" y="4380465"/>
            <a:ext cx="599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3005958" y="3931042"/>
            <a:ext cx="4782213" cy="103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dirty="0"/>
              <a:t>    # prevalent cases           </a:t>
            </a:r>
            <a:br>
              <a:rPr lang="en-US" sz="2800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––––––––––––––––––––––– 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800" dirty="0">
                <a:solidFill>
                  <a:srgbClr val="660066"/>
                </a:solidFill>
              </a:rPr>
              <a:t> # total study population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73114" y="5764329"/>
            <a:ext cx="2217687" cy="714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sz="26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/>
              <a:buChar char="•"/>
              <a:defRPr sz="26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defTabSz="914400">
              <a:buFont typeface="Arial"/>
              <a:buNone/>
            </a:pPr>
            <a:r>
              <a:rPr lang="en-US" sz="2800" kern="0" dirty="0"/>
              <a:t>Odds (O)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59269" y="5701265"/>
            <a:ext cx="599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158358" y="5540158"/>
            <a:ext cx="478221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dirty="0"/>
              <a:t>    # cases           </a:t>
            </a:r>
            <a:br>
              <a:rPr lang="en-US" sz="2800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––––––––––––––––––––––– 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# non cases</a:t>
            </a:r>
          </a:p>
        </p:txBody>
      </p:sp>
    </p:spTree>
    <p:extLst>
      <p:ext uri="{BB962C8B-B14F-4D97-AF65-F5344CB8AC3E}">
        <p14:creationId xmlns:p14="http://schemas.microsoft.com/office/powerpoint/2010/main" val="3778293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1C38-47D4-4427-B1EF-7B79FD8D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B2D0-9245-4F61-A4C1-5075BF13E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Lecture, part 1</a:t>
            </a:r>
          </a:p>
          <a:p>
            <a:r>
              <a:rPr lang="en-US" dirty="0"/>
              <a:t>Tools for communicating risk</a:t>
            </a:r>
          </a:p>
          <a:p>
            <a:r>
              <a:rPr lang="en-US" dirty="0"/>
              <a:t>Lecture, part 2</a:t>
            </a:r>
          </a:p>
          <a:p>
            <a:r>
              <a:rPr lang="en-US" dirty="0"/>
              <a:t>Data Analysis, Class Example</a:t>
            </a:r>
          </a:p>
          <a:p>
            <a:pPr lvl="1"/>
            <a:r>
              <a:rPr lang="en-US" dirty="0"/>
              <a:t>Dataset</a:t>
            </a:r>
          </a:p>
          <a:p>
            <a:pPr lvl="1"/>
            <a:r>
              <a:rPr lang="en-US" dirty="0"/>
              <a:t>Computing Risks, Rates, Prevalence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/>
              <a:t>self </a:t>
            </a:r>
            <a:r>
              <a:rPr lang="en-US" dirty="0"/>
              <a:t>assessment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B60C1-753C-49A1-BBCA-E6CC3EFB9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66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there is a public health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85" y="1401309"/>
            <a:ext cx="8980715" cy="5257800"/>
          </a:xfrm>
        </p:spPr>
        <p:txBody>
          <a:bodyPr/>
          <a:lstStyle/>
          <a:p>
            <a:r>
              <a:rPr lang="en-US" sz="2800" dirty="0"/>
              <a:t>How do we identify if there is a public health problem? </a:t>
            </a:r>
          </a:p>
          <a:p>
            <a:endParaRPr lang="en-US" sz="2800" dirty="0"/>
          </a:p>
          <a:p>
            <a:r>
              <a:rPr lang="en-US" sz="2800" dirty="0"/>
              <a:t>Describe disease or health occurrence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Is disease occurrence increasing, decreasing, or staying the same?</a:t>
            </a:r>
          </a:p>
          <a:p>
            <a:endParaRPr lang="en-US" sz="2800" dirty="0"/>
          </a:p>
          <a:p>
            <a:r>
              <a:rPr lang="en-US" sz="2800" dirty="0"/>
              <a:t>Is disease occurrence higher in one group than another?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85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686800" cy="1139825"/>
          </a:xfrm>
        </p:spPr>
        <p:txBody>
          <a:bodyPr/>
          <a:lstStyle/>
          <a:p>
            <a:r>
              <a:rPr lang="en-US" dirty="0"/>
              <a:t>Public health-related examples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2"/>
              </a:rPr>
              <a:t>Gun Violence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Health Insurance/Health Care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Health Disparities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>
                <a:hlinkClick r:id="rId3"/>
              </a:rPr>
              <a:t>Rural health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52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Occurrence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20982"/>
            <a:ext cx="8686800" cy="5121275"/>
          </a:xfrm>
        </p:spPr>
        <p:txBody>
          <a:bodyPr/>
          <a:lstStyle/>
          <a:p>
            <a:r>
              <a:rPr lang="en-US" dirty="0"/>
              <a:t>Prevalence, Risk, Rates, Odds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Three components: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Numerator-Number of people with outcome-”cases”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Denominator-population (sometimes study sample) that gives rise to cases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Time period that population is followed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47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Briefly..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r>
              <a:rPr lang="en-US" dirty="0"/>
              <a:t>Prevalence-</a:t>
            </a:r>
            <a:r>
              <a:rPr lang="en-US" sz="2800" dirty="0"/>
              <a:t>how much disease is there at one moment, or one period, of time?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dirty="0"/>
              <a:t>Risk-</a:t>
            </a:r>
            <a:r>
              <a:rPr lang="en-US" sz="2800" dirty="0"/>
              <a:t>how much disease over time, and I can track everyone in my population or study?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dirty="0"/>
              <a:t>Rate-</a:t>
            </a:r>
            <a:r>
              <a:rPr lang="en-US" sz="2800" dirty="0"/>
              <a:t>how</a:t>
            </a:r>
            <a:r>
              <a:rPr lang="en-US" dirty="0"/>
              <a:t> </a:t>
            </a:r>
            <a:r>
              <a:rPr lang="en-US" sz="2800" dirty="0"/>
              <a:t>much disease over time-and people are moving in and out of my study..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21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z="2000" smtClean="0"/>
              <a:pPr/>
              <a:t>39</a:t>
            </a:fld>
            <a:endParaRPr lang="en-US" sz="2000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495098" y="269603"/>
            <a:ext cx="7803931" cy="89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800" dirty="0"/>
              <a:t>    # incident cases           </a:t>
            </a:r>
            <a:br>
              <a:rPr lang="en-US" sz="2800" dirty="0"/>
            </a:br>
            <a:r>
              <a:rPr lang="en-US" sz="2800" dirty="0"/>
              <a:t>    ––––––––––––––––––––––––––––––––––– </a:t>
            </a:r>
            <a:br>
              <a:rPr lang="en-US" sz="2800" dirty="0"/>
            </a:br>
            <a:r>
              <a:rPr lang="en-US" sz="2800" dirty="0"/>
              <a:t>    #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at-risk</a:t>
            </a:r>
            <a:r>
              <a:rPr lang="en-US" sz="2800" dirty="0"/>
              <a:t> study population at start of study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201163" y="4232330"/>
            <a:ext cx="2217738" cy="7143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Prevalence (P)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018" y="120845"/>
            <a:ext cx="599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3" name="Rectangle 2"/>
          <p:cNvSpPr/>
          <p:nvPr/>
        </p:nvSpPr>
        <p:spPr>
          <a:xfrm>
            <a:off x="309386" y="437491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Risk (R)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01163" y="2215965"/>
            <a:ext cx="164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Rate (IR)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4354" y="2215965"/>
            <a:ext cx="599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1697398" y="1966340"/>
            <a:ext cx="6894782" cy="103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dirty="0"/>
              <a:t>    # incident cases           </a:t>
            </a:r>
            <a:br>
              <a:rPr lang="en-US" sz="2800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–––––––––––––––––––––––––––––––– 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dirty="0"/>
              <a:t>Person-time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at risk </a:t>
            </a:r>
            <a:r>
              <a:rPr lang="en-US" sz="2800" dirty="0"/>
              <a:t>during study period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06869" y="4380465"/>
            <a:ext cx="599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3005958" y="3931042"/>
            <a:ext cx="4782213" cy="103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dirty="0"/>
              <a:t>    # prevalent cases           </a:t>
            </a:r>
            <a:br>
              <a:rPr lang="en-US" sz="2800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––––––––––––––––––––––– 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800" dirty="0">
                <a:solidFill>
                  <a:srgbClr val="660066"/>
                </a:solidFill>
              </a:rPr>
              <a:t> # total study population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73114" y="5764329"/>
            <a:ext cx="2217687" cy="714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sz="26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/>
              <a:buChar char="•"/>
              <a:defRPr sz="26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defTabSz="914400">
              <a:buFont typeface="Arial"/>
              <a:buNone/>
            </a:pPr>
            <a:r>
              <a:rPr lang="en-US" sz="2800" kern="0" dirty="0"/>
              <a:t>Odds (O)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9269" y="5701265"/>
            <a:ext cx="599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3158358" y="5540158"/>
            <a:ext cx="478221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dirty="0"/>
              <a:t>    # cases           </a:t>
            </a:r>
            <a:br>
              <a:rPr lang="en-US" sz="2800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––––––––––––––––––––––– 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# non cases</a:t>
            </a:r>
          </a:p>
        </p:txBody>
      </p:sp>
    </p:spTree>
    <p:extLst>
      <p:ext uri="{BB962C8B-B14F-4D97-AF65-F5344CB8AC3E}">
        <p14:creationId xmlns:p14="http://schemas.microsoft.com/office/powerpoint/2010/main" val="324868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Cooperative learning responsibilities</a:t>
            </a:r>
          </a:p>
          <a:p>
            <a:pPr lvl="2"/>
            <a:r>
              <a:rPr lang="en-US" dirty="0"/>
              <a:t>Team based learning 50%</a:t>
            </a:r>
          </a:p>
          <a:p>
            <a:pPr lvl="3"/>
            <a:r>
              <a:rPr lang="en-US" dirty="0"/>
              <a:t>Labs, Team project</a:t>
            </a:r>
          </a:p>
          <a:p>
            <a:r>
              <a:rPr lang="en-US" dirty="0"/>
              <a:t>Honor system </a:t>
            </a:r>
          </a:p>
          <a:p>
            <a:r>
              <a:rPr lang="en-US" dirty="0"/>
              <a:t>Diversity  </a:t>
            </a:r>
          </a:p>
          <a:p>
            <a:r>
              <a:rPr lang="en-US" dirty="0"/>
              <a:t>Time commitment</a:t>
            </a:r>
          </a:p>
          <a:p>
            <a:r>
              <a:rPr lang="en-US" dirty="0"/>
              <a:t>Assignments, due dates, &amp; grading policies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6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Populations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544320"/>
          <a:ext cx="7955280" cy="5313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78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6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Synonyms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Element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Example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Dynamic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Membership is based on a condition</a:t>
                      </a:r>
                      <a:r>
                        <a:rPr lang="en-US" baseline="0" dirty="0"/>
                        <a:t> and is transitory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Commonly defined by geographic area and time period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Residents of      Recife, Brazil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407">
                <a:tc>
                  <a:txBody>
                    <a:bodyPr/>
                    <a:lstStyle/>
                    <a:p>
                      <a:r>
                        <a:rPr lang="en-US" dirty="0"/>
                        <a:t>Stationary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Closed, Fixed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Membership is based on an event and is permanent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dirty="0"/>
                        <a:t>Individuals exposed to a natural or human-made disaster</a:t>
                      </a:r>
                    </a:p>
                    <a:p>
                      <a:pPr algn="l"/>
                      <a:endParaRPr lang="en-US" dirty="0"/>
                    </a:p>
                    <a:p>
                      <a:pPr algn="l"/>
                      <a:r>
                        <a:rPr lang="en-US" dirty="0"/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32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05"/>
            <a:ext cx="8686800" cy="1139825"/>
          </a:xfrm>
        </p:spPr>
        <p:txBody>
          <a:bodyPr>
            <a:noAutofit/>
          </a:bodyPr>
          <a:lstStyle/>
          <a:p>
            <a:r>
              <a:rPr lang="en-US" sz="4400" dirty="0"/>
              <a:t>Dynamic or stationary population</a:t>
            </a:r>
            <a:r>
              <a:rPr lang="en-US" sz="40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426" y="1804053"/>
            <a:ext cx="8229600" cy="4530725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pPr lvl="1"/>
            <a:r>
              <a:rPr lang="en-US" dirty="0"/>
              <a:t>Pregnant women</a:t>
            </a:r>
          </a:p>
          <a:p>
            <a:pPr lvl="1"/>
            <a:r>
              <a:rPr lang="en-US" dirty="0"/>
              <a:t>Individuals subject to particular laws</a:t>
            </a:r>
          </a:p>
          <a:p>
            <a:pPr lvl="1"/>
            <a:r>
              <a:rPr lang="en-US" dirty="0"/>
              <a:t>Individuals who lived through Hurricane Harvey</a:t>
            </a:r>
          </a:p>
          <a:p>
            <a:pPr lvl="1"/>
            <a:r>
              <a:rPr lang="en-US" dirty="0"/>
              <a:t>Survivors of the atomic bomb blast in Hiroshima 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26442" y="6625675"/>
            <a:ext cx="3902242" cy="365125"/>
          </a:xfrm>
          <a:prstGeom prst="rect">
            <a:avLst/>
          </a:prstGeom>
        </p:spPr>
        <p:txBody>
          <a:bodyPr/>
          <a:lstStyle/>
          <a:p>
            <a:r>
              <a:rPr lang="en-US" sz="800" dirty="0" err="1"/>
              <a:t>Galea</a:t>
            </a:r>
            <a:r>
              <a:rPr lang="en-US" sz="800" dirty="0"/>
              <a:t>-Epidemiology Matters – Chapter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7292A1-FBDB-3F48-9C8B-6000F2869A9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65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“case”?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1193" y="1403208"/>
            <a:ext cx="8229600" cy="4530725"/>
          </a:xfrm>
        </p:spPr>
        <p:txBody>
          <a:bodyPr/>
          <a:lstStyle/>
          <a:p>
            <a:r>
              <a:rPr lang="en-US" dirty="0"/>
              <a:t>Our numerators…</a:t>
            </a:r>
          </a:p>
          <a:p>
            <a:pPr defTabSz="914400"/>
            <a:r>
              <a:rPr lang="en-US" dirty="0"/>
              <a:t>How do we define a case? And what are the consequences of this definition?</a:t>
            </a:r>
          </a:p>
          <a:p>
            <a:pPr lvl="1" defTabSz="914400"/>
            <a:r>
              <a:rPr lang="en-US" dirty="0"/>
              <a:t>Examples </a:t>
            </a:r>
          </a:p>
          <a:p>
            <a:pPr lvl="2"/>
            <a:r>
              <a:rPr lang="en-US" dirty="0"/>
              <a:t>HIV </a:t>
            </a:r>
          </a:p>
          <a:p>
            <a:pPr lvl="2"/>
            <a:r>
              <a:rPr lang="en-US" dirty="0"/>
              <a:t>Microcephaly</a:t>
            </a:r>
          </a:p>
          <a:p>
            <a:pPr lvl="2"/>
            <a:r>
              <a:rPr lang="en-US" dirty="0"/>
              <a:t>Tick borne disease-</a:t>
            </a:r>
            <a:r>
              <a:rPr lang="en-US" dirty="0">
                <a:hlinkClick r:id="rId3"/>
              </a:rPr>
              <a:t>Lyme’s disease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074" name="Picture 2" descr="http://www.nhs.uk/Conditions/Lyme-disease/PublishingImages/Lyme_Disease_300x174_C00314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494" y="5863591"/>
            <a:ext cx="1714499" cy="99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22" y="3456785"/>
            <a:ext cx="2155371" cy="17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28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ontent Placeholder 2"/>
          <p:cNvSpPr>
            <a:spLocks noGrp="1"/>
          </p:cNvSpPr>
          <p:nvPr>
            <p:ph idx="1"/>
          </p:nvPr>
        </p:nvSpPr>
        <p:spPr>
          <a:xfrm>
            <a:off x="-133349" y="1661212"/>
            <a:ext cx="4324350" cy="5082488"/>
          </a:xfrm>
        </p:spPr>
        <p:txBody>
          <a:bodyPr/>
          <a:lstStyle/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5C8CBB"/>
                </a:solidFill>
              </a:rPr>
              <a:t>	</a:t>
            </a:r>
          </a:p>
          <a:p>
            <a:pPr lvl="1">
              <a:spcBef>
                <a:spcPts val="0"/>
              </a:spcBef>
              <a:buClr>
                <a:srgbClr val="56A0D3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5C8CBB"/>
                </a:solidFill>
              </a:rPr>
              <a:t>New</a:t>
            </a:r>
            <a:r>
              <a:rPr lang="en-US" sz="2800" dirty="0">
                <a:solidFill>
                  <a:srgbClr val="5C8CBB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cases</a:t>
            </a:r>
          </a:p>
          <a:p>
            <a:pPr lvl="1">
              <a:spcBef>
                <a:spcPts val="0"/>
              </a:spcBef>
              <a:buClr>
                <a:srgbClr val="56A0D3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spcBef>
                <a:spcPts val="0"/>
              </a:spcBef>
              <a:buClr>
                <a:srgbClr val="56A0D3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Individuals who change in status over a specified period of time </a:t>
            </a:r>
            <a:b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spcBef>
                <a:spcPts val="0"/>
              </a:spcBef>
              <a:buClr>
                <a:srgbClr val="56A0D3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Calculating risks, rates</a:t>
            </a:r>
            <a:endParaRPr lang="en-US" sz="2800" dirty="0">
              <a:solidFill>
                <a:srgbClr val="5C8CBB"/>
              </a:solidFill>
            </a:endParaRPr>
          </a:p>
          <a:p>
            <a:pPr lvl="1">
              <a:spcBef>
                <a:spcPts val="0"/>
              </a:spcBef>
              <a:buFont typeface="Wingdings" pitchFamily="2" charset="2"/>
              <a:buNone/>
            </a:pPr>
            <a:endParaRPr lang="en-US" sz="2400" dirty="0">
              <a:solidFill>
                <a:srgbClr val="5C8CBB"/>
              </a:solidFill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rgbClr val="5C8CBB"/>
              </a:solidFill>
              <a:latin typeface="Times New Roman" pitchFamily="18" charset="0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891021" y="438719"/>
            <a:ext cx="2886075" cy="781539"/>
          </a:xfrm>
        </p:spPr>
        <p:txBody>
          <a:bodyPr/>
          <a:lstStyle/>
          <a:p>
            <a:r>
              <a:rPr lang="en-US" sz="3200" dirty="0">
                <a:solidFill>
                  <a:srgbClr val="5C8CBB"/>
                </a:solidFill>
              </a:rPr>
              <a:t>Incident Cases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0" y="1661212"/>
            <a:ext cx="4362451" cy="508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sz="26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/>
              <a:buChar char="•"/>
              <a:defRPr sz="2600">
                <a:solidFill>
                  <a:schemeClr val="tx1"/>
                </a:solidFill>
                <a:latin typeface="+mn-lt"/>
                <a:ea typeface="ＭＳ Ｐゴシック" pitchFamily="-65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65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defTabSz="914400">
              <a:spcBef>
                <a:spcPts val="0"/>
              </a:spcBef>
              <a:buFont typeface="Wingdings" pitchFamily="2" charset="2"/>
              <a:buNone/>
            </a:pPr>
            <a:r>
              <a:rPr lang="en-US" sz="2400" kern="0" dirty="0">
                <a:solidFill>
                  <a:srgbClr val="5C8CBB"/>
                </a:solidFill>
              </a:rPr>
              <a:t>	</a:t>
            </a:r>
            <a:endParaRPr lang="en-US" sz="2800" kern="0" dirty="0">
              <a:solidFill>
                <a:srgbClr val="5C8CBB"/>
              </a:solidFill>
            </a:endParaRPr>
          </a:p>
          <a:p>
            <a:pPr lvl="1" defTabSz="914400">
              <a:spcBef>
                <a:spcPts val="0"/>
              </a:spcBef>
              <a:buClr>
                <a:srgbClr val="56A0D3"/>
              </a:buClr>
              <a:buFont typeface="Arial" panose="020B0604020202020204" pitchFamily="34" charset="0"/>
              <a:buChar char="•"/>
            </a:pPr>
            <a:r>
              <a:rPr lang="en-US" sz="2800" b="1" kern="0" dirty="0">
                <a:solidFill>
                  <a:srgbClr val="5C8CBB"/>
                </a:solidFill>
              </a:rPr>
              <a:t>All</a:t>
            </a:r>
            <a:r>
              <a:rPr lang="en-US" sz="2800" kern="0" dirty="0">
                <a:solidFill>
                  <a:srgbClr val="5C8CBB"/>
                </a:solidFill>
              </a:rPr>
              <a:t> </a:t>
            </a:r>
            <a:r>
              <a:rPr lang="en-US" sz="28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cases</a:t>
            </a:r>
          </a:p>
          <a:p>
            <a:pPr lvl="1" defTabSz="914400">
              <a:spcBef>
                <a:spcPts val="0"/>
              </a:spcBef>
              <a:buClr>
                <a:srgbClr val="56A0D3"/>
              </a:buClr>
              <a:buFont typeface="Arial" panose="020B0604020202020204" pitchFamily="34" charset="0"/>
              <a:buChar char="•"/>
            </a:pPr>
            <a:endParaRPr lang="en-US" sz="28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defTabSz="914400">
              <a:spcBef>
                <a:spcPts val="0"/>
              </a:spcBef>
              <a:buClr>
                <a:srgbClr val="56A0D3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Individuals with outcome of interest, regardless of when diagnosed</a:t>
            </a:r>
            <a:br>
              <a:rPr lang="en-US" sz="28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sz="28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defTabSz="914400">
              <a:spcBef>
                <a:spcPts val="0"/>
              </a:spcBef>
              <a:buClr>
                <a:srgbClr val="56A0D3"/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Calculating prevalence</a:t>
            </a:r>
          </a:p>
          <a:p>
            <a:pPr lvl="1" defTabSz="914400">
              <a:spcBef>
                <a:spcPts val="0"/>
              </a:spcBef>
              <a:buFont typeface="Wingdings" pitchFamily="2" charset="2"/>
              <a:buNone/>
            </a:pPr>
            <a:endParaRPr lang="en-US" sz="2400" kern="0" dirty="0">
              <a:solidFill>
                <a:srgbClr val="5C8CBB"/>
              </a:solidFill>
            </a:endParaRPr>
          </a:p>
          <a:p>
            <a:pPr lvl="1" defTabSz="914400">
              <a:spcBef>
                <a:spcPts val="0"/>
              </a:spcBef>
              <a:buFont typeface="Wingdings" pitchFamily="2" charset="2"/>
              <a:buNone/>
            </a:pPr>
            <a:endParaRPr lang="en-US" sz="2400" kern="0" dirty="0">
              <a:solidFill>
                <a:srgbClr val="5C8CBB"/>
              </a:solidFill>
            </a:endParaRPr>
          </a:p>
          <a:p>
            <a:pPr defTabSz="914400">
              <a:spcBef>
                <a:spcPts val="0"/>
              </a:spcBef>
            </a:pPr>
            <a:endParaRPr lang="en-US" sz="2400" kern="0" dirty="0">
              <a:solidFill>
                <a:srgbClr val="5C8CBB"/>
              </a:solidFill>
              <a:latin typeface="Times New Roman" pitchFamily="18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5067300" y="679217"/>
            <a:ext cx="3657600" cy="7815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+mj-lt"/>
                <a:ea typeface="+mj-ea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9pPr>
          </a:lstStyle>
          <a:p>
            <a:pPr defTabSz="914400"/>
            <a:r>
              <a:rPr lang="en-US" sz="3200" kern="0" dirty="0">
                <a:solidFill>
                  <a:srgbClr val="5C8CBB"/>
                </a:solidFill>
              </a:rPr>
              <a:t>Prevalent Cases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4591050" y="679217"/>
            <a:ext cx="0" cy="41553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C8CBB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68847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419623" cy="448552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 bwMode="auto">
          <a:xfrm>
            <a:off x="2367198" y="3263152"/>
            <a:ext cx="188538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Oval 3"/>
          <p:cNvSpPr/>
          <p:nvPr/>
        </p:nvSpPr>
        <p:spPr bwMode="auto">
          <a:xfrm>
            <a:off x="2108233" y="2971041"/>
            <a:ext cx="417283" cy="556377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70862" y="2956843"/>
            <a:ext cx="353451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5C8CBB"/>
                </a:solidFill>
              </a:rPr>
              <a:t>Prevalent cases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25" y="3008824"/>
            <a:ext cx="210096" cy="43814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1715959" y="2263357"/>
            <a:ext cx="188538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1456994" y="1971246"/>
            <a:ext cx="417283" cy="556377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7600" y="1957048"/>
            <a:ext cx="321081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rgbClr val="5C8CBB"/>
                </a:solidFill>
              </a:rPr>
              <a:t>Incident cases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86" y="2009029"/>
            <a:ext cx="210096" cy="438148"/>
          </a:xfrm>
          <a:prstGeom prst="rect">
            <a:avLst/>
          </a:prstGeom>
        </p:spPr>
      </p:pic>
      <p:sp>
        <p:nvSpPr>
          <p:cNvPr id="16" name="Curved Left Arrow 15"/>
          <p:cNvSpPr/>
          <p:nvPr/>
        </p:nvSpPr>
        <p:spPr bwMode="auto">
          <a:xfrm rot="9337497">
            <a:off x="301739" y="511479"/>
            <a:ext cx="1207144" cy="4420147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2978331" y="4754880"/>
            <a:ext cx="679269" cy="65314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57600" y="5167085"/>
            <a:ext cx="321081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rgbClr val="5C8CBB"/>
                </a:solidFill>
              </a:rPr>
              <a:t>Death</a:t>
            </a:r>
          </a:p>
        </p:txBody>
      </p:sp>
      <p:sp>
        <p:nvSpPr>
          <p:cNvPr id="19" name="TextBox 18"/>
          <p:cNvSpPr txBox="1"/>
          <p:nvPr/>
        </p:nvSpPr>
        <p:spPr>
          <a:xfrm rot="19190963">
            <a:off x="-97261" y="4531467"/>
            <a:ext cx="321081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rgbClr val="5C8CBB"/>
                </a:solidFill>
              </a:rPr>
              <a:t>Recovered</a:t>
            </a:r>
          </a:p>
        </p:txBody>
      </p:sp>
    </p:spTree>
    <p:extLst>
      <p:ext uri="{BB962C8B-B14F-4D97-AF65-F5344CB8AC3E}">
        <p14:creationId xmlns:p14="http://schemas.microsoft.com/office/powerpoint/2010/main" val="413891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 animBg="1"/>
      <p:bldP spid="18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your case definition changes?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measure of occurrence will change too, (as this changes your numerator).</a:t>
            </a:r>
          </a:p>
          <a:p>
            <a:endParaRPr lang="en-US" dirty="0"/>
          </a:p>
          <a:p>
            <a:r>
              <a:rPr lang="en-US" dirty="0"/>
              <a:t>Consider Obesity and overweight</a:t>
            </a:r>
          </a:p>
          <a:p>
            <a:pPr lvl="1"/>
            <a:r>
              <a:rPr lang="en-US" dirty="0"/>
              <a:t>Only overweight</a:t>
            </a:r>
          </a:p>
          <a:p>
            <a:pPr lvl="1"/>
            <a:r>
              <a:rPr lang="en-US" dirty="0"/>
              <a:t>Only obese</a:t>
            </a:r>
          </a:p>
          <a:p>
            <a:pPr lvl="1"/>
            <a:r>
              <a:rPr lang="en-US" dirty="0"/>
              <a:t>combined overweight and obese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8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 bwMode="auto">
          <a:xfrm>
            <a:off x="-2102953" y="6480244"/>
            <a:ext cx="189186" cy="252248"/>
          </a:xfrm>
          <a:prstGeom prst="ellipse">
            <a:avLst/>
          </a:prstGeom>
          <a:solidFill>
            <a:srgbClr val="C6C6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2" y="953645"/>
            <a:ext cx="4181475" cy="4181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ular Callout 4"/>
          <p:cNvSpPr/>
          <p:nvPr/>
        </p:nvSpPr>
        <p:spPr bwMode="auto">
          <a:xfrm>
            <a:off x="5133974" y="1583428"/>
            <a:ext cx="3686175" cy="2095502"/>
          </a:xfrm>
          <a:prstGeom prst="wedgeRectCallout">
            <a:avLst>
              <a:gd name="adj1" fmla="val -122075"/>
              <a:gd name="adj2" fmla="val -15368"/>
            </a:avLst>
          </a:prstGeom>
          <a:ln>
            <a:headEnd type="none" w="med" len="med"/>
            <a:tailEnd type="none" w="med" len="med"/>
          </a:ln>
          <a:effectLst>
            <a:outerShdw blurRad="165100" sx="99000" sy="99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>
              <a:defRPr/>
            </a:pPr>
            <a:r>
              <a:rPr lang="en-US" sz="3200" dirty="0">
                <a:latin typeface="Rockwell"/>
                <a:cs typeface="Rockwell"/>
              </a:rPr>
              <a:t>Approximately 12% of the world’s population is obese.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1625" y="2184399"/>
            <a:ext cx="3190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mpact" panose="020B0806030902050204" pitchFamily="34" charset="0"/>
              </a:rPr>
              <a:t> </a:t>
            </a:r>
            <a:endParaRPr lang="en-US" sz="3200" dirty="0">
              <a:latin typeface="Impact" panose="020B080603090205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-322264" y="47503"/>
            <a:ext cx="9142413" cy="113982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+mj-lt"/>
                <a:ea typeface="+mj-ea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9pPr>
          </a:lstStyle>
          <a:p>
            <a:pPr algn="ctr" defTabSz="914400"/>
            <a:r>
              <a:rPr lang="en-US" sz="4000" kern="0" dirty="0">
                <a:solidFill>
                  <a:schemeClr val="tx1"/>
                </a:solidFill>
              </a:rPr>
              <a:t>Why is prevalence important?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9529" y="4471129"/>
            <a:ext cx="7803355" cy="252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80000"/>
              </a:lnSpc>
              <a:buClr>
                <a:srgbClr val="56A0D3"/>
              </a:buClr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Rockwell" panose="02060603020205020403" pitchFamily="18" charset="0"/>
            </a:endParaRPr>
          </a:p>
          <a:p>
            <a:pPr lvl="1">
              <a:lnSpc>
                <a:spcPct val="80000"/>
              </a:lnSpc>
              <a:buClr>
                <a:srgbClr val="56A0D3"/>
              </a:buClr>
            </a:pPr>
            <a:endParaRPr lang="en-US" sz="2400" b="1" dirty="0">
              <a:solidFill>
                <a:srgbClr val="5C8CBB"/>
              </a:solidFill>
              <a:latin typeface="Rockwell" panose="02060603020205020403" pitchFamily="18" charset="0"/>
            </a:endParaRPr>
          </a:p>
          <a:p>
            <a:pPr lvl="1">
              <a:lnSpc>
                <a:spcPct val="80000"/>
              </a:lnSpc>
              <a:buClr>
                <a:srgbClr val="56A0D3"/>
              </a:buClr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Rockwell" panose="02060603020205020403" pitchFamily="18" charset="0"/>
            </a:endParaRPr>
          </a:p>
          <a:p>
            <a:pPr lvl="1">
              <a:lnSpc>
                <a:spcPct val="80000"/>
              </a:lnSpc>
              <a:buClr>
                <a:srgbClr val="56A0D3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Rockwell" panose="02060603020205020403" pitchFamily="18" charset="0"/>
              </a:rPr>
              <a:t>Quantifies the burden in a population</a:t>
            </a:r>
          </a:p>
          <a:p>
            <a:pPr lvl="1">
              <a:lnSpc>
                <a:spcPct val="80000"/>
              </a:lnSpc>
              <a:buClr>
                <a:srgbClr val="56A0D3"/>
              </a:buClr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Rockwell" panose="02060603020205020403" pitchFamily="18" charset="0"/>
            </a:endParaRPr>
          </a:p>
          <a:p>
            <a:pPr lvl="1">
              <a:lnSpc>
                <a:spcPct val="80000"/>
              </a:lnSpc>
              <a:buClr>
                <a:srgbClr val="56A0D3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Rockwell" panose="02060603020205020403" pitchFamily="18" charset="0"/>
              </a:rPr>
              <a:t>Useful for planning health services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032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676400" y="2748465"/>
            <a:ext cx="5791200" cy="348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dirty="0">
                <a:solidFill>
                  <a:srgbClr val="5C8CBB"/>
                </a:solidFill>
              </a:rPr>
              <a:t># of people in the </a:t>
            </a:r>
            <a:r>
              <a:rPr lang="en-US" sz="2800" b="1" dirty="0">
                <a:solidFill>
                  <a:srgbClr val="5C8CBB"/>
                </a:solidFill>
              </a:rPr>
              <a:t>total population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2057400" y="2385821"/>
            <a:ext cx="50421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Rectangle 51"/>
          <p:cNvSpPr/>
          <p:nvPr/>
        </p:nvSpPr>
        <p:spPr>
          <a:xfrm>
            <a:off x="1915673" y="1501028"/>
            <a:ext cx="5312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# of people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with the health outcome</a:t>
            </a:r>
          </a:p>
        </p:txBody>
      </p:sp>
      <p:sp>
        <p:nvSpPr>
          <p:cNvPr id="3" name="Right Arrow 2"/>
          <p:cNvSpPr/>
          <p:nvPr/>
        </p:nvSpPr>
        <p:spPr bwMode="auto">
          <a:xfrm>
            <a:off x="772672" y="2774211"/>
            <a:ext cx="1143000" cy="232543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92" y="474650"/>
            <a:ext cx="504825" cy="1206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22" y="474650"/>
            <a:ext cx="504825" cy="1206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22" y="474650"/>
            <a:ext cx="504825" cy="1206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22" y="474650"/>
            <a:ext cx="504825" cy="1206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22" y="474650"/>
            <a:ext cx="504825" cy="1206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92" y="3224780"/>
            <a:ext cx="504825" cy="1206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822" y="3224780"/>
            <a:ext cx="504825" cy="1206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22" y="3224780"/>
            <a:ext cx="504825" cy="1206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22" y="3224780"/>
            <a:ext cx="504825" cy="1206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22" y="3224780"/>
            <a:ext cx="504825" cy="1206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03" y="3224776"/>
            <a:ext cx="504825" cy="1206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3" y="3224776"/>
            <a:ext cx="504825" cy="120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33" y="3224776"/>
            <a:ext cx="504825" cy="1206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33" y="3224776"/>
            <a:ext cx="504825" cy="1206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33" y="3224776"/>
            <a:ext cx="504825" cy="1206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18" y="3203996"/>
            <a:ext cx="504825" cy="1206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548" y="3203996"/>
            <a:ext cx="504825" cy="1206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48" y="3203996"/>
            <a:ext cx="504825" cy="1206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48" y="3203996"/>
            <a:ext cx="504825" cy="1206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8" y="3203996"/>
            <a:ext cx="504825" cy="1206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44" y="5332847"/>
            <a:ext cx="6629400" cy="6858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 bwMode="auto">
          <a:xfrm>
            <a:off x="1139944" y="5008997"/>
            <a:ext cx="2327154" cy="1009649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829050" y="5008997"/>
            <a:ext cx="3940295" cy="1009649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>
            <a:off x="3467098" y="5866249"/>
            <a:ext cx="476250" cy="4699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BAD18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3467098" y="5180450"/>
            <a:ext cx="0" cy="6857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BAD1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943348" y="612186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1, 2012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59497" y="1577933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C8CBB"/>
                </a:solidFill>
              </a:rPr>
              <a:t>(prevalent cases)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9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1524" y="6352143"/>
            <a:ext cx="469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http://www.bbc.co.uk/news/health-25877285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r>
              <a:rPr lang="en-US" dirty="0"/>
              <a:t>Risk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64249"/>
            <a:ext cx="8395855" cy="5392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6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u="sng" dirty="0"/>
              <a:t>Numerator</a:t>
            </a:r>
            <a:r>
              <a:rPr lang="en-US" dirty="0"/>
              <a:t>: Incident cases (i.e. new cases identified during study follow-up)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u="sng" dirty="0"/>
              <a:t>Denominator</a:t>
            </a:r>
            <a:r>
              <a:rPr lang="en-US" dirty="0"/>
              <a:t>: Study population at risk at beginning of follow-up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57200" y="4877563"/>
            <a:ext cx="8229600" cy="156966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Franklin Gothic Book"/>
                <a:cs typeface="Franklin Gothic Book"/>
              </a:rPr>
              <a:t>             # incident cases</a:t>
            </a:r>
            <a:br>
              <a:rPr lang="en-US" sz="3200" dirty="0">
                <a:latin typeface="Franklin Gothic Book"/>
                <a:cs typeface="Franklin Gothic Book"/>
              </a:rPr>
            </a:br>
            <a:r>
              <a:rPr lang="en-US" sz="3200" dirty="0">
                <a:latin typeface="Franklin Gothic Book"/>
                <a:cs typeface="Franklin Gothic Book"/>
              </a:rPr>
              <a:t>Risk =  ------------------------------------------</a:t>
            </a:r>
            <a:br>
              <a:rPr lang="en-US" sz="3200" dirty="0">
                <a:latin typeface="Franklin Gothic Book"/>
                <a:cs typeface="Franklin Gothic Book"/>
              </a:rPr>
            </a:br>
            <a:r>
              <a:rPr lang="en-US" sz="3200" dirty="0">
                <a:latin typeface="Franklin Gothic Book"/>
                <a:cs typeface="Franklin Gothic Book"/>
              </a:rPr>
              <a:t>              total # at-risk individuals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25" y="-232264"/>
            <a:ext cx="8229600" cy="1139825"/>
          </a:xfrm>
        </p:spPr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52250" y="5939650"/>
            <a:ext cx="2184064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1560513" y="316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095177"/>
              </p:ext>
            </p:extLst>
          </p:nvPr>
        </p:nvGraphicFramePr>
        <p:xfrm>
          <a:off x="33975" y="1075573"/>
          <a:ext cx="9017429" cy="5606317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3865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5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81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Indiv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Team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% of Grade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0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Individual Data Analysis Exam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30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Quizzes (4) (drop lowest)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15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Participation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5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1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Lab assignments (12) (drop lowest)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20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63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Team Project                                    (Final Exam Pres., Thursday Dec 14 4-7pm Attendance Mandatory)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30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0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Total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100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51" name="Picture 13" descr="http://www.clipartbest.com/cliparts/RcA/KGn/RcAKGnLX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07" y="4955485"/>
            <a:ext cx="473530" cy="46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1" descr="http://www.clipartbest.com/cliparts/RcA/KGn/RcAKGnLX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57" y="3202687"/>
            <a:ext cx="510001" cy="4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16" descr="http://www.clipartbest.com/cliparts/RcA/KGn/RcAKGnLX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57" y="2665520"/>
            <a:ext cx="510001" cy="4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15" descr="http://www.clipartbest.com/cliparts/RcA/KGn/RcAKGnLX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57" y="2075776"/>
            <a:ext cx="506372" cy="49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3" descr="http://www.clipartbest.com/cliparts/RcA/KGn/RcAKGnLX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07" y="3986407"/>
            <a:ext cx="473530" cy="46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3" descr="http://www.clipartbest.com/cliparts/RcA/KGn/RcAKGnLX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78" y="3980221"/>
            <a:ext cx="368870" cy="36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359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Risk of HIV in North Carolina in 2010</a:t>
            </a:r>
          </a:p>
          <a:p>
            <a:pPr marL="0" indent="0">
              <a:buNone/>
            </a:pPr>
            <a:r>
              <a:rPr lang="en-US" dirty="0"/>
              <a:t> = </a:t>
            </a:r>
            <a:r>
              <a:rPr lang="en-US" sz="3200" dirty="0"/>
              <a:t>19.2 cases per 100,000 population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Change in status from non-HIV infected to HIV infected in 2010</a:t>
            </a:r>
          </a:p>
          <a:p>
            <a:pPr lvl="1"/>
            <a:r>
              <a:rPr lang="en-US" sz="2800" dirty="0"/>
              <a:t>Limited to new [</a:t>
            </a:r>
            <a:r>
              <a:rPr lang="en-US" sz="2800" i="1" dirty="0"/>
              <a:t>incident]</a:t>
            </a:r>
            <a:r>
              <a:rPr lang="en-US" sz="2800" dirty="0"/>
              <a:t> cases</a:t>
            </a:r>
          </a:p>
          <a:p>
            <a:pPr lvl="1"/>
            <a:r>
              <a:rPr lang="en-US" sz="2800" dirty="0"/>
              <a:t>Denominator includes only NC residents </a:t>
            </a:r>
            <a:r>
              <a:rPr lang="en-US" sz="2800" i="1" dirty="0"/>
              <a:t>without HIV </a:t>
            </a:r>
            <a:r>
              <a:rPr lang="en-US" sz="2800" dirty="0"/>
              <a:t>at the beginning of 2010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DEC9-D3C2-4277-94AE-0F3BA702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Tool for Communicating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26B9-48F8-4287-85B4-2D2D63AF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hlinkClick r:id="rId2"/>
              </a:rPr>
              <a:t>Statin Decision Aid- </a:t>
            </a:r>
            <a:r>
              <a:rPr lang="en-US" dirty="0"/>
              <a:t>Mayo Clinic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C90FC-08E7-46A1-9327-8FB14EB5B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85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some, for example 50%, of your study subjects drop out of the study?</a:t>
            </a:r>
          </a:p>
          <a:p>
            <a:pPr lvl="1"/>
            <a:r>
              <a:rPr lang="en-US" dirty="0"/>
              <a:t>Because they move away</a:t>
            </a:r>
          </a:p>
          <a:p>
            <a:pPr lvl="1"/>
            <a:r>
              <a:rPr lang="en-US" dirty="0"/>
              <a:t>Because they had some other illness</a:t>
            </a:r>
          </a:p>
          <a:p>
            <a:pPr lvl="1"/>
            <a:r>
              <a:rPr lang="en-US" dirty="0"/>
              <a:t>Compensation was reduced or eliminated</a:t>
            </a:r>
          </a:p>
          <a:p>
            <a:pPr lvl="1"/>
            <a:r>
              <a:rPr lang="en-US" dirty="0"/>
              <a:t>Study took too much time, they were busy.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19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(IR)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new cases that develop per unit of person-time at risk over a specific amount of follow-up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Denominator is constantly adjusted for losses and additions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457200" y="3984675"/>
            <a:ext cx="8229600" cy="144444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9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person-time?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012053"/>
            <a:ext cx="8534400" cy="5334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Think of it as “Time at risk”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The time “at risk” that study participants contribute while enrolled in study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sz="2800" dirty="0"/>
              <a:t>Contributed only by people “at risk for” the outcome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Units can be person-years, person-months, person-days, etc.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Units are interchangeable (e.g. 10 person-years = 120 person-months)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13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9A694B4-0961-43AD-B843-6B811BC58293}" type="slidenum">
              <a:rPr lang="en-US" smtClean="0"/>
              <a:pPr eaLnBrk="1" hangingPunct="1"/>
              <a:t>55</a:t>
            </a:fld>
            <a:endParaRPr lang="en-US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413657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Person-time/ “Time at risk”</a:t>
            </a:r>
            <a:br>
              <a:rPr lang="en-US" sz="4000" dirty="0"/>
            </a:br>
            <a:r>
              <a:rPr lang="en-US" sz="2800" dirty="0"/>
              <a:t>Assumed to be exchangeable units 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533400" y="1752600"/>
            <a:ext cx="7772400" cy="1635125"/>
            <a:chOff x="0" y="1524000"/>
            <a:chExt cx="7772400" cy="1635125"/>
          </a:xfrm>
        </p:grpSpPr>
        <p:sp>
          <p:nvSpPr>
            <p:cNvPr id="52228" name="Line 3"/>
            <p:cNvSpPr>
              <a:spLocks noChangeShapeType="1"/>
            </p:cNvSpPr>
            <p:nvPr/>
          </p:nvSpPr>
          <p:spPr bwMode="auto">
            <a:xfrm>
              <a:off x="1447800" y="2133600"/>
              <a:ext cx="609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29" name="Line 4"/>
            <p:cNvSpPr>
              <a:spLocks noChangeShapeType="1"/>
            </p:cNvSpPr>
            <p:nvPr/>
          </p:nvSpPr>
          <p:spPr bwMode="auto">
            <a:xfrm>
              <a:off x="1447800" y="19812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0" name="Line 5"/>
            <p:cNvSpPr>
              <a:spLocks noChangeShapeType="1"/>
            </p:cNvSpPr>
            <p:nvPr/>
          </p:nvSpPr>
          <p:spPr bwMode="auto">
            <a:xfrm>
              <a:off x="7543800" y="19812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1" name="Line 6"/>
            <p:cNvSpPr>
              <a:spLocks noChangeShapeType="1"/>
            </p:cNvSpPr>
            <p:nvPr/>
          </p:nvSpPr>
          <p:spPr bwMode="auto">
            <a:xfrm>
              <a:off x="2590800" y="19812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2" name="Line 7"/>
            <p:cNvSpPr>
              <a:spLocks noChangeShapeType="1"/>
            </p:cNvSpPr>
            <p:nvPr/>
          </p:nvSpPr>
          <p:spPr bwMode="auto">
            <a:xfrm>
              <a:off x="3886200" y="19812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3" name="Line 8"/>
            <p:cNvSpPr>
              <a:spLocks noChangeShapeType="1"/>
            </p:cNvSpPr>
            <p:nvPr/>
          </p:nvSpPr>
          <p:spPr bwMode="auto">
            <a:xfrm>
              <a:off x="5181600" y="19812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4" name="Line 9"/>
            <p:cNvSpPr>
              <a:spLocks noChangeShapeType="1"/>
            </p:cNvSpPr>
            <p:nvPr/>
          </p:nvSpPr>
          <p:spPr bwMode="auto">
            <a:xfrm>
              <a:off x="6477000" y="1981200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5" name="Text Box 10"/>
            <p:cNvSpPr txBox="1">
              <a:spLocks noChangeArrowheads="1"/>
            </p:cNvSpPr>
            <p:nvPr/>
          </p:nvSpPr>
          <p:spPr bwMode="auto">
            <a:xfrm>
              <a:off x="1295400" y="2362200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52236" name="Text Box 11"/>
            <p:cNvSpPr txBox="1">
              <a:spLocks noChangeArrowheads="1"/>
            </p:cNvSpPr>
            <p:nvPr/>
          </p:nvSpPr>
          <p:spPr bwMode="auto">
            <a:xfrm>
              <a:off x="2438400" y="2362200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52237" name="Text Box 12"/>
            <p:cNvSpPr txBox="1">
              <a:spLocks noChangeArrowheads="1"/>
            </p:cNvSpPr>
            <p:nvPr/>
          </p:nvSpPr>
          <p:spPr bwMode="auto">
            <a:xfrm>
              <a:off x="3733800" y="2362200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52238" name="Text Box 13"/>
            <p:cNvSpPr txBox="1">
              <a:spLocks noChangeArrowheads="1"/>
            </p:cNvSpPr>
            <p:nvPr/>
          </p:nvSpPr>
          <p:spPr bwMode="auto">
            <a:xfrm>
              <a:off x="5029200" y="2362200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52239" name="Text Box 14"/>
            <p:cNvSpPr txBox="1">
              <a:spLocks noChangeArrowheads="1"/>
            </p:cNvSpPr>
            <p:nvPr/>
          </p:nvSpPr>
          <p:spPr bwMode="auto">
            <a:xfrm>
              <a:off x="6324600" y="2362200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52240" name="Text Box 15"/>
            <p:cNvSpPr txBox="1">
              <a:spLocks noChangeArrowheads="1"/>
            </p:cNvSpPr>
            <p:nvPr/>
          </p:nvSpPr>
          <p:spPr bwMode="auto">
            <a:xfrm>
              <a:off x="7391400" y="2362200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5</a:t>
              </a:r>
            </a:p>
          </p:txBody>
        </p:sp>
        <p:sp>
          <p:nvSpPr>
            <p:cNvPr id="52241" name="Text Box 16"/>
            <p:cNvSpPr txBox="1">
              <a:spLocks noChangeArrowheads="1"/>
            </p:cNvSpPr>
            <p:nvPr/>
          </p:nvSpPr>
          <p:spPr bwMode="auto">
            <a:xfrm>
              <a:off x="381000" y="2362200"/>
              <a:ext cx="8382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Years</a:t>
              </a:r>
            </a:p>
          </p:txBody>
        </p:sp>
        <p:sp>
          <p:nvSpPr>
            <p:cNvPr id="52242" name="Line 17"/>
            <p:cNvSpPr>
              <a:spLocks noChangeShapeType="1"/>
            </p:cNvSpPr>
            <p:nvPr/>
          </p:nvSpPr>
          <p:spPr bwMode="auto">
            <a:xfrm>
              <a:off x="1447800" y="1676400"/>
              <a:ext cx="609600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3" name="Text Box 18"/>
            <p:cNvSpPr txBox="1">
              <a:spLocks noChangeArrowheads="1"/>
            </p:cNvSpPr>
            <p:nvPr/>
          </p:nvSpPr>
          <p:spPr bwMode="auto">
            <a:xfrm>
              <a:off x="0" y="1524000"/>
              <a:ext cx="14478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100 people</a:t>
              </a:r>
            </a:p>
          </p:txBody>
        </p:sp>
        <p:sp>
          <p:nvSpPr>
            <p:cNvPr id="52244" name="Text Box 19"/>
            <p:cNvSpPr txBox="1">
              <a:spLocks noChangeArrowheads="1"/>
            </p:cNvSpPr>
            <p:nvPr/>
          </p:nvSpPr>
          <p:spPr bwMode="auto">
            <a:xfrm>
              <a:off x="1981200" y="2819400"/>
              <a:ext cx="51816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dirty="0"/>
                <a:t>100 people followed 5 years = 500 person-years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200" y="3886200"/>
            <a:ext cx="7772400" cy="1752600"/>
            <a:chOff x="0" y="3886200"/>
            <a:chExt cx="7772400" cy="1752600"/>
          </a:xfrm>
        </p:grpSpPr>
        <p:sp>
          <p:nvSpPr>
            <p:cNvPr id="52245" name="Line 20"/>
            <p:cNvSpPr>
              <a:spLocks noChangeShapeType="1"/>
            </p:cNvSpPr>
            <p:nvPr/>
          </p:nvSpPr>
          <p:spPr bwMode="auto">
            <a:xfrm>
              <a:off x="1447800" y="4613275"/>
              <a:ext cx="609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6" name="Line 21"/>
            <p:cNvSpPr>
              <a:spLocks noChangeShapeType="1"/>
            </p:cNvSpPr>
            <p:nvPr/>
          </p:nvSpPr>
          <p:spPr bwMode="auto">
            <a:xfrm>
              <a:off x="1447800" y="4460875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7" name="Line 22"/>
            <p:cNvSpPr>
              <a:spLocks noChangeShapeType="1"/>
            </p:cNvSpPr>
            <p:nvPr/>
          </p:nvSpPr>
          <p:spPr bwMode="auto">
            <a:xfrm>
              <a:off x="7543800" y="4460875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8" name="Line 23"/>
            <p:cNvSpPr>
              <a:spLocks noChangeShapeType="1"/>
            </p:cNvSpPr>
            <p:nvPr/>
          </p:nvSpPr>
          <p:spPr bwMode="auto">
            <a:xfrm>
              <a:off x="2590800" y="4460875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9" name="Line 24"/>
            <p:cNvSpPr>
              <a:spLocks noChangeShapeType="1"/>
            </p:cNvSpPr>
            <p:nvPr/>
          </p:nvSpPr>
          <p:spPr bwMode="auto">
            <a:xfrm>
              <a:off x="3886200" y="4460875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50" name="Line 25"/>
            <p:cNvSpPr>
              <a:spLocks noChangeShapeType="1"/>
            </p:cNvSpPr>
            <p:nvPr/>
          </p:nvSpPr>
          <p:spPr bwMode="auto">
            <a:xfrm>
              <a:off x="5181600" y="4460875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51" name="Line 26"/>
            <p:cNvSpPr>
              <a:spLocks noChangeShapeType="1"/>
            </p:cNvSpPr>
            <p:nvPr/>
          </p:nvSpPr>
          <p:spPr bwMode="auto">
            <a:xfrm>
              <a:off x="6477000" y="4460875"/>
              <a:ext cx="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52" name="Text Box 27"/>
            <p:cNvSpPr txBox="1">
              <a:spLocks noChangeArrowheads="1"/>
            </p:cNvSpPr>
            <p:nvPr/>
          </p:nvSpPr>
          <p:spPr bwMode="auto">
            <a:xfrm>
              <a:off x="1295400" y="4841875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52253" name="Text Box 28"/>
            <p:cNvSpPr txBox="1">
              <a:spLocks noChangeArrowheads="1"/>
            </p:cNvSpPr>
            <p:nvPr/>
          </p:nvSpPr>
          <p:spPr bwMode="auto">
            <a:xfrm>
              <a:off x="2438400" y="4841875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52254" name="Text Box 29"/>
            <p:cNvSpPr txBox="1">
              <a:spLocks noChangeArrowheads="1"/>
            </p:cNvSpPr>
            <p:nvPr/>
          </p:nvSpPr>
          <p:spPr bwMode="auto">
            <a:xfrm>
              <a:off x="3733800" y="4841875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52255" name="Text Box 30"/>
            <p:cNvSpPr txBox="1">
              <a:spLocks noChangeArrowheads="1"/>
            </p:cNvSpPr>
            <p:nvPr/>
          </p:nvSpPr>
          <p:spPr bwMode="auto">
            <a:xfrm>
              <a:off x="5029200" y="4841875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52256" name="Text Box 31"/>
            <p:cNvSpPr txBox="1">
              <a:spLocks noChangeArrowheads="1"/>
            </p:cNvSpPr>
            <p:nvPr/>
          </p:nvSpPr>
          <p:spPr bwMode="auto">
            <a:xfrm>
              <a:off x="6324600" y="4841875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52257" name="Text Box 32"/>
            <p:cNvSpPr txBox="1">
              <a:spLocks noChangeArrowheads="1"/>
            </p:cNvSpPr>
            <p:nvPr/>
          </p:nvSpPr>
          <p:spPr bwMode="auto">
            <a:xfrm>
              <a:off x="7391400" y="4841875"/>
              <a:ext cx="38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5</a:t>
              </a:r>
            </a:p>
          </p:txBody>
        </p:sp>
        <p:sp>
          <p:nvSpPr>
            <p:cNvPr id="52258" name="Text Box 33"/>
            <p:cNvSpPr txBox="1">
              <a:spLocks noChangeArrowheads="1"/>
            </p:cNvSpPr>
            <p:nvPr/>
          </p:nvSpPr>
          <p:spPr bwMode="auto">
            <a:xfrm>
              <a:off x="381000" y="4841875"/>
              <a:ext cx="8382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Years</a:t>
              </a:r>
            </a:p>
          </p:txBody>
        </p:sp>
        <p:sp>
          <p:nvSpPr>
            <p:cNvPr id="52259" name="Rectangle 34"/>
            <p:cNvSpPr>
              <a:spLocks noChangeArrowheads="1"/>
            </p:cNvSpPr>
            <p:nvPr/>
          </p:nvSpPr>
          <p:spPr bwMode="auto">
            <a:xfrm>
              <a:off x="1447800" y="3886200"/>
              <a:ext cx="11430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0" name="Text Box 35"/>
            <p:cNvSpPr txBox="1">
              <a:spLocks noChangeArrowheads="1"/>
            </p:cNvSpPr>
            <p:nvPr/>
          </p:nvSpPr>
          <p:spPr bwMode="auto">
            <a:xfrm>
              <a:off x="0" y="4003675"/>
              <a:ext cx="14478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500 people</a:t>
              </a:r>
            </a:p>
          </p:txBody>
        </p:sp>
        <p:sp>
          <p:nvSpPr>
            <p:cNvPr id="52261" name="Text Box 36"/>
            <p:cNvSpPr txBox="1">
              <a:spLocks noChangeArrowheads="1"/>
            </p:cNvSpPr>
            <p:nvPr/>
          </p:nvSpPr>
          <p:spPr bwMode="auto">
            <a:xfrm>
              <a:off x="1981200" y="5299075"/>
              <a:ext cx="51816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500 people followed 1 year = 500 person-years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19200" y="6096000"/>
            <a:ext cx="63627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Exchangeability assumption: probably reasonable in most settings, but should never be taken for granted</a:t>
            </a:r>
          </a:p>
        </p:txBody>
      </p:sp>
    </p:spTree>
    <p:extLst>
      <p:ext uri="{BB962C8B-B14F-4D97-AF65-F5344CB8AC3E}">
        <p14:creationId xmlns:p14="http://schemas.microsoft.com/office/powerpoint/2010/main" val="1781155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Person-Time-when does it stop?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910" y="1825625"/>
            <a:ext cx="8686800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When does a person stop contributing person-time at risk?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when a person stops being “at-risk”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Examples:</a:t>
            </a:r>
          </a:p>
          <a:p>
            <a:pPr lvl="2">
              <a:lnSpc>
                <a:spcPct val="110000"/>
              </a:lnSpc>
            </a:pPr>
            <a:r>
              <a:rPr lang="en-US" altLang="zh-TW" sz="2400" dirty="0">
                <a:ea typeface="新細明體" pitchFamily="16" charset="-120"/>
              </a:rPr>
              <a:t>Death</a:t>
            </a:r>
            <a:endParaRPr lang="en-US" sz="2400" dirty="0"/>
          </a:p>
          <a:p>
            <a:pPr lvl="2">
              <a:lnSpc>
                <a:spcPct val="110000"/>
              </a:lnSpc>
            </a:pPr>
            <a:r>
              <a:rPr lang="en-US" altLang="zh-TW" sz="2400" dirty="0">
                <a:ea typeface="新細明體" pitchFamily="16" charset="-120"/>
              </a:rPr>
              <a:t>When they develop the disease under study</a:t>
            </a:r>
            <a:endParaRPr lang="en-US" sz="2400" dirty="0"/>
          </a:p>
          <a:p>
            <a:pPr lvl="2">
              <a:lnSpc>
                <a:spcPct val="110000"/>
              </a:lnSpc>
            </a:pPr>
            <a:r>
              <a:rPr lang="en-US" altLang="zh-TW" sz="2400" dirty="0">
                <a:ea typeface="新細明體" pitchFamily="16" charset="-120"/>
              </a:rPr>
              <a:t>Moving out of the study population</a:t>
            </a:r>
            <a:endParaRPr lang="en-US" sz="2400" dirty="0"/>
          </a:p>
          <a:p>
            <a:pPr lvl="2">
              <a:lnSpc>
                <a:spcPct val="110000"/>
              </a:lnSpc>
            </a:pPr>
            <a:r>
              <a:rPr lang="en-US" altLang="zh-TW" sz="2400" dirty="0">
                <a:ea typeface="新細明體" pitchFamily="16" charset="-120"/>
              </a:rPr>
              <a:t>Lost to follow-up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12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Text Box 2050"/>
          <p:cNvSpPr txBox="1">
            <a:spLocks noChangeArrowheads="1"/>
          </p:cNvSpPr>
          <p:nvPr/>
        </p:nvSpPr>
        <p:spPr bwMode="auto">
          <a:xfrm>
            <a:off x="990600" y="381000"/>
            <a:ext cx="6781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9398" name="Text Box 2051"/>
          <p:cNvSpPr txBox="1">
            <a:spLocks noChangeArrowheads="1"/>
          </p:cNvSpPr>
          <p:nvPr/>
        </p:nvSpPr>
        <p:spPr bwMode="auto">
          <a:xfrm>
            <a:off x="685800" y="2057400"/>
            <a:ext cx="7924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9400" name="Text Box 2053"/>
          <p:cNvSpPr txBox="1">
            <a:spLocks noChangeArrowheads="1"/>
          </p:cNvSpPr>
          <p:nvPr/>
        </p:nvSpPr>
        <p:spPr bwMode="auto">
          <a:xfrm>
            <a:off x="205413" y="1702310"/>
            <a:ext cx="8938587" cy="558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350" u="sng" dirty="0"/>
              <a:t>Method A</a:t>
            </a:r>
            <a:r>
              <a:rPr lang="en-US" sz="2350" dirty="0"/>
              <a:t>:  </a:t>
            </a:r>
          </a:p>
          <a:p>
            <a:pPr lvl="1">
              <a:spcBef>
                <a:spcPct val="50000"/>
              </a:spcBef>
            </a:pPr>
            <a:r>
              <a:rPr lang="en-US" sz="2350" dirty="0"/>
              <a:t>Add up the time that each person is at risk (Sum time for each person). Useful when you have the individual records for time under observation for individuals; know timing of disease</a:t>
            </a:r>
            <a:endParaRPr lang="en-US" sz="2350" u="sng" dirty="0"/>
          </a:p>
          <a:p>
            <a:pPr eaLnBrk="1" hangingPunct="1">
              <a:spcBef>
                <a:spcPct val="60000"/>
              </a:spcBef>
            </a:pPr>
            <a:r>
              <a:rPr lang="en-US" sz="2350" u="sng" dirty="0"/>
              <a:t>Method B: NOTE: what is done MOST of the time  </a:t>
            </a:r>
            <a:endParaRPr lang="en-US" sz="2350" dirty="0"/>
          </a:p>
          <a:p>
            <a:pPr lvl="1">
              <a:spcBef>
                <a:spcPct val="60000"/>
              </a:spcBef>
            </a:pPr>
            <a:r>
              <a:rPr lang="en-US" sz="2350" dirty="0"/>
              <a:t>Multiply the average size of the population at risk by the length of the time interval (Take an average of time)</a:t>
            </a:r>
          </a:p>
          <a:p>
            <a:pPr lvl="1">
              <a:spcBef>
                <a:spcPct val="60000"/>
              </a:spcBef>
            </a:pPr>
            <a:r>
              <a:rPr lang="en-US" sz="2350" dirty="0"/>
              <a:t>Useful when you have population estimates, but no data on individuals through time (census data)</a:t>
            </a:r>
          </a:p>
          <a:p>
            <a:pPr lvl="1">
              <a:spcBef>
                <a:spcPct val="60000"/>
              </a:spcBef>
            </a:pPr>
            <a:r>
              <a:rPr lang="en-US" sz="2350" dirty="0" err="1"/>
              <a:t>Examples:</a:t>
            </a:r>
            <a:r>
              <a:rPr lang="en-US" b="1" i="1" dirty="0" err="1">
                <a:hlinkClick r:id="rId3"/>
              </a:rPr>
              <a:t>Cancer</a:t>
            </a:r>
            <a:r>
              <a:rPr lang="en-US" b="1" i="1" dirty="0">
                <a:hlinkClick r:id="rId3"/>
              </a:rPr>
              <a:t> Statistics 2013</a:t>
            </a:r>
            <a:r>
              <a:rPr lang="en-US" b="1" dirty="0">
                <a:hlinkClick r:id="rId3"/>
              </a:rPr>
              <a:t> Slide </a:t>
            </a:r>
            <a:r>
              <a:rPr lang="en-US" b="1" i="1" dirty="0">
                <a:hlinkClick r:id="rId3"/>
              </a:rPr>
              <a:t>Presentation</a:t>
            </a:r>
            <a:r>
              <a:rPr lang="en-US" b="1" dirty="0">
                <a:hlinkClick r:id="rId3"/>
              </a:rPr>
              <a:t> (</a:t>
            </a:r>
            <a:r>
              <a:rPr lang="en-US" b="1" i="1" dirty="0">
                <a:hlinkClick r:id="rId3"/>
              </a:rPr>
              <a:t>PPT</a:t>
            </a:r>
            <a:r>
              <a:rPr lang="en-US" b="1" dirty="0">
                <a:hlinkClick r:id="rId3"/>
              </a:rPr>
              <a:t>) - </a:t>
            </a:r>
            <a:r>
              <a:rPr lang="en-US" b="1" i="1" dirty="0">
                <a:hlinkClick r:id="rId3"/>
              </a:rPr>
              <a:t>American</a:t>
            </a:r>
            <a:r>
              <a:rPr lang="en-US" b="1" dirty="0">
                <a:hlinkClick r:id="rId3"/>
              </a:rPr>
              <a:t> ...</a:t>
            </a:r>
            <a:endParaRPr lang="en-US" b="1" dirty="0"/>
          </a:p>
          <a:p>
            <a:r>
              <a:rPr lang="en-US" sz="1600" i="1" dirty="0" err="1"/>
              <a:t>www.</a:t>
            </a:r>
            <a:r>
              <a:rPr lang="en-US" sz="1600" b="1" i="1" dirty="0" err="1"/>
              <a:t>cancer</a:t>
            </a:r>
            <a:r>
              <a:rPr lang="en-US" sz="1600" i="1" dirty="0" err="1"/>
              <a:t>.org</a:t>
            </a:r>
            <a:r>
              <a:rPr lang="en-US" sz="1600" i="1" dirty="0"/>
              <a:t>/</a:t>
            </a:r>
            <a:r>
              <a:rPr lang="en-US" sz="1600" i="1" dirty="0" err="1"/>
              <a:t>acs</a:t>
            </a:r>
            <a:r>
              <a:rPr lang="en-US" sz="1600" i="1" dirty="0"/>
              <a:t>/.../acspc-041647.</a:t>
            </a:r>
            <a:r>
              <a:rPr lang="en-US" sz="1600" b="1" i="1" dirty="0"/>
              <a:t>ppt</a:t>
            </a:r>
            <a:r>
              <a:rPr lang="en-US" sz="1600" i="1" dirty="0"/>
              <a:t>x</a:t>
            </a:r>
            <a:endParaRPr lang="en-US" sz="1600" dirty="0"/>
          </a:p>
          <a:p>
            <a:pPr lvl="1">
              <a:spcBef>
                <a:spcPct val="60000"/>
              </a:spcBef>
            </a:pPr>
            <a:endParaRPr lang="en-US" sz="235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81000"/>
            <a:ext cx="9027994" cy="1036638"/>
          </a:xfrm>
        </p:spPr>
        <p:txBody>
          <a:bodyPr/>
          <a:lstStyle/>
          <a:p>
            <a:r>
              <a:rPr lang="en-US" dirty="0"/>
              <a:t>Different methods to calculate person-time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80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4B82-F971-44A3-874A-09F19034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125F-6A61-4DEF-A15B-4E45FC30E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60000"/>
              </a:spcBef>
            </a:pPr>
            <a:r>
              <a:rPr lang="en-US" sz="2400" dirty="0"/>
              <a:t>Assume a stationary population  </a:t>
            </a:r>
          </a:p>
          <a:p>
            <a:pPr lvl="1">
              <a:spcBef>
                <a:spcPct val="60000"/>
              </a:spcBef>
            </a:pPr>
            <a:r>
              <a:rPr lang="en-US" sz="2400" dirty="0"/>
              <a:t>the use of census data in the denominator</a:t>
            </a:r>
          </a:p>
          <a:p>
            <a:pPr lvl="1">
              <a:spcBef>
                <a:spcPct val="60000"/>
              </a:spcBef>
            </a:pPr>
            <a:r>
              <a:rPr lang="en-US" sz="2400" dirty="0"/>
              <a:t>Assume everyone in the denominator is “at risk”-works well when disease of interest is rare (less than 10% of the population)</a:t>
            </a:r>
            <a:r>
              <a:rPr lang="en-US" sz="2400" u="sng" dirty="0"/>
              <a:t> 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Benefits-</a:t>
            </a:r>
          </a:p>
          <a:p>
            <a:pPr lvl="1"/>
            <a:r>
              <a:rPr lang="en-US" sz="2400" dirty="0"/>
              <a:t>Much less expensive! It’s costly to track people.</a:t>
            </a:r>
          </a:p>
          <a:p>
            <a:pPr lvl="1"/>
            <a:r>
              <a:rPr lang="en-US" sz="2400" dirty="0"/>
              <a:t>Works well when data available (in some geographic locations)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71455-4FB2-487C-B97D-481C89E33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20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Diagram of person time in a closed cohort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3072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b="1" dirty="0"/>
              <a:t>S1		</a:t>
            </a:r>
            <a:r>
              <a:rPr lang="en-US" sz="2000" dirty="0"/>
              <a:t>-----------------------------------------------------------------</a:t>
            </a:r>
            <a:endParaRPr lang="en-US" sz="2000" b="1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b="1" dirty="0"/>
              <a:t>S2		</a:t>
            </a:r>
            <a:r>
              <a:rPr lang="en-US" sz="2000" dirty="0"/>
              <a:t>-----------------------------------------------------------------D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b="1" dirty="0"/>
              <a:t>S3		</a:t>
            </a:r>
            <a:r>
              <a:rPr lang="en-US" sz="2000" dirty="0"/>
              <a:t>------------------------------------------------------------------		 </a:t>
            </a:r>
            <a:endParaRPr lang="en-US" sz="2000" b="1" dirty="0"/>
          </a:p>
          <a:p>
            <a:pPr>
              <a:lnSpc>
                <a:spcPct val="80000"/>
              </a:lnSpc>
              <a:buNone/>
            </a:pPr>
            <a:r>
              <a:rPr lang="en-US" sz="2000" b="1" dirty="0"/>
              <a:t>S4</a:t>
            </a:r>
            <a:r>
              <a:rPr lang="en-US" sz="2000" dirty="0"/>
              <a:t>	</a:t>
            </a:r>
            <a:r>
              <a:rPr lang="en-US" sz="2000"/>
              <a:t>	------------------------------------------------------------------D</a:t>
            </a:r>
            <a:r>
              <a:rPr lang="en-US" sz="2000" dirty="0"/>
              <a:t>	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b="1" dirty="0"/>
              <a:t>S5		</a:t>
            </a:r>
            <a:r>
              <a:rPr lang="en-US" sz="2000" dirty="0"/>
              <a:t>------------------------------------------------------------------</a:t>
            </a:r>
            <a:endParaRPr lang="en-US" sz="2000" b="1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b="1" dirty="0"/>
              <a:t>Years  	0	1	2	3	4	5	6	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  <a:p>
            <a:pPr>
              <a:lnSpc>
                <a:spcPct val="80000"/>
              </a:lnSpc>
              <a:buFont typeface="Arial" charset="0"/>
              <a:buChar char="•"/>
            </a:pPr>
            <a:endParaRPr lang="en-US" sz="2000" b="1" dirty="0"/>
          </a:p>
          <a:p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9314" y="1649361"/>
            <a:ext cx="533400" cy="1447800"/>
          </a:xfrm>
          <a:prstGeom prst="rect">
            <a:avLst/>
          </a:prstGeom>
          <a:solidFill>
            <a:schemeClr val="bg2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3411878"/>
            <a:ext cx="8686800" cy="3309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60000" lnSpcReduction="2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+mj-lt"/>
                <a:ea typeface="+mj-ea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9pPr>
          </a:lstStyle>
          <a:p>
            <a:pPr defTabSz="914400"/>
            <a:r>
              <a:rPr lang="en-US" kern="0" dirty="0"/>
              <a:t>Each person contributing same amount of  Person-Time</a:t>
            </a:r>
          </a:p>
          <a:p>
            <a:pPr defTabSz="914400"/>
            <a:endParaRPr lang="en-US" kern="0" dirty="0"/>
          </a:p>
          <a:p>
            <a:pPr defTabSz="914400"/>
            <a:r>
              <a:rPr lang="en-US" kern="0" dirty="0"/>
              <a:t>6 years X 5 subjects=30 person-years</a:t>
            </a:r>
          </a:p>
          <a:p>
            <a:pPr defTabSz="914400"/>
            <a:endParaRPr lang="en-US" kern="0" dirty="0"/>
          </a:p>
          <a:p>
            <a:pPr defTabSz="914400"/>
            <a:r>
              <a:rPr lang="en-US" kern="0" dirty="0"/>
              <a:t>Numerator=2 cases</a:t>
            </a:r>
          </a:p>
          <a:p>
            <a:pPr defTabSz="914400"/>
            <a:r>
              <a:rPr lang="en-US" kern="0" dirty="0"/>
              <a:t>Denominator=30 person-years</a:t>
            </a:r>
          </a:p>
          <a:p>
            <a:pPr defTabSz="914400"/>
            <a:r>
              <a:rPr lang="en-US" kern="0" dirty="0"/>
              <a:t>Rate =2/30 =0.0667 cases/person years= 6.67 per 100 p-</a:t>
            </a:r>
            <a:r>
              <a:rPr lang="en-US" kern="0" dirty="0" err="1"/>
              <a:t>yrs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89025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9266E-B75C-4300-A5D4-5F654DA6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70" y="1604964"/>
            <a:ext cx="5901230" cy="4933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 Course Website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ABC5FB1-CE61-4093-97A6-AE9CEC1F8B3F}"/>
              </a:ext>
            </a:extLst>
          </p:cNvPr>
          <p:cNvSpPr/>
          <p:nvPr/>
        </p:nvSpPr>
        <p:spPr bwMode="auto">
          <a:xfrm>
            <a:off x="1976079" y="2317531"/>
            <a:ext cx="553455" cy="4038819"/>
          </a:xfrm>
          <a:prstGeom prst="rightBrace">
            <a:avLst>
              <a:gd name="adj1" fmla="val 8333"/>
              <a:gd name="adj2" fmla="val 488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652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3600" dirty="0">
                <a:cs typeface="Calibri"/>
              </a:rPr>
              <a:t>Diagram of person time in a dynamic or open cohort </a:t>
            </a:r>
            <a:br>
              <a:rPr lang="en-US" dirty="0"/>
            </a:br>
            <a:r>
              <a:rPr lang="en-US" sz="3111" dirty="0"/>
              <a:t>Method A – Sum time for each person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436609" y="1797672"/>
            <a:ext cx="5003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= 2</a:t>
            </a:r>
          </a:p>
          <a:p>
            <a:r>
              <a:rPr lang="en-US" sz="2000" dirty="0">
                <a:solidFill>
                  <a:srgbClr val="FF0000"/>
                </a:solidFill>
              </a:rPr>
              <a:t>= 7</a:t>
            </a:r>
          </a:p>
          <a:p>
            <a:r>
              <a:rPr lang="en-US" sz="2000" dirty="0">
                <a:solidFill>
                  <a:srgbClr val="FF0000"/>
                </a:solidFill>
              </a:rPr>
              <a:t>= 3</a:t>
            </a:r>
          </a:p>
          <a:p>
            <a:r>
              <a:rPr lang="en-US" sz="2000" dirty="0">
                <a:solidFill>
                  <a:srgbClr val="FF0000"/>
                </a:solidFill>
              </a:rPr>
              <a:t>= 5</a:t>
            </a:r>
          </a:p>
          <a:p>
            <a:r>
              <a:rPr lang="en-US" sz="2000" dirty="0">
                <a:solidFill>
                  <a:srgbClr val="FF0000"/>
                </a:solidFill>
              </a:rPr>
              <a:t>= 4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07391" y="177301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S1	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----------------------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X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S2	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----------------------------------------------------------------------------D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S3	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----------------------		-----------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D -  -  -  -  -  -  -  -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S4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				-------------------------------------------------------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S5	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-------------------------------------------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L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Years  	0	1	2	3	4	5	6	7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X = death; D = disease; L = lost to follow-up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tabLst/>
              <a:defRPr/>
            </a:pPr>
            <a:endParaRPr lang="en-US" sz="2000" kern="0" dirty="0">
              <a:cs typeface="Calibri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Calculate rate for 7 years of follow-up: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/>
              <a:buChar char="•"/>
              <a:tabLst/>
              <a:defRPr/>
            </a:pPr>
            <a:r>
              <a:rPr lang="en-US" sz="2000" u="sng" kern="0" noProof="0" dirty="0">
                <a:cs typeface="Calibri"/>
              </a:rPr>
              <a:t>Numerator</a:t>
            </a:r>
            <a:r>
              <a:rPr lang="en-US" sz="2000" kern="0" noProof="0" dirty="0">
                <a:cs typeface="Calibri"/>
              </a:rPr>
              <a:t>: 2 cases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000" b="0" i="0" u="sng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Denominator</a:t>
            </a: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: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 Total person-time = 2+7+3+5+4 = _ person-years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/>
              <a:buChar char="•"/>
              <a:tabLst/>
              <a:defRPr/>
            </a:pPr>
            <a:r>
              <a:rPr lang="en-US" sz="2000" u="sng" kern="0" dirty="0">
                <a:cs typeface="Calibri"/>
              </a:rPr>
              <a:t>Rate</a:t>
            </a:r>
            <a:r>
              <a:rPr lang="en-US" sz="2000" kern="0" dirty="0">
                <a:cs typeface="Calibri"/>
              </a:rPr>
              <a:t>: 2 case / 21 person-years =  __	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		=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 </a:t>
            </a:r>
            <a:r>
              <a:rPr lang="en-US" sz="2000" b="1" kern="0" dirty="0">
                <a:cs typeface="Calibri"/>
              </a:rPr>
              <a:t>__</a:t>
            </a:r>
            <a:r>
              <a:rPr kumimoji="0" lang="en-US" sz="20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 cases pe</a:t>
            </a:r>
            <a:r>
              <a:rPr lang="en-US" sz="2000" b="1" kern="0" dirty="0" err="1">
                <a:cs typeface="Calibri"/>
              </a:rPr>
              <a:t>r</a:t>
            </a:r>
            <a:r>
              <a:rPr lang="en-US" sz="2000" b="1" kern="0" dirty="0">
                <a:cs typeface="Calibri"/>
              </a:rPr>
              <a:t> 100 person-years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/>
              <a:buChar char="•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5460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57200" y="1925311"/>
            <a:ext cx="8229600" cy="156966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Franklin Gothic Book"/>
                <a:cs typeface="Franklin Gothic Book"/>
              </a:rPr>
              <a:t>             # incident cases</a:t>
            </a:r>
            <a:br>
              <a:rPr lang="en-US" sz="3200" dirty="0">
                <a:latin typeface="Franklin Gothic Book"/>
                <a:cs typeface="Franklin Gothic Book"/>
              </a:rPr>
            </a:br>
            <a:r>
              <a:rPr lang="en-US" sz="3200" dirty="0">
                <a:latin typeface="Franklin Gothic Book"/>
                <a:cs typeface="Franklin Gothic Book"/>
              </a:rPr>
              <a:t>Rate =  ------------------------------------------</a:t>
            </a:r>
            <a:br>
              <a:rPr lang="en-US" sz="3200" dirty="0">
                <a:latin typeface="Franklin Gothic Book"/>
                <a:cs typeface="Franklin Gothic Book"/>
              </a:rPr>
            </a:br>
            <a:r>
              <a:rPr lang="en-US" sz="3200" dirty="0">
                <a:latin typeface="Franklin Gothic Book"/>
                <a:cs typeface="Franklin Gothic Book"/>
              </a:rPr>
              <a:t>              total person-time at risk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4402440"/>
            <a:ext cx="8229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Under specific assumption- when the incidence rate is relatively constant                 </a:t>
            </a:r>
          </a:p>
          <a:p>
            <a:endParaRPr lang="en-US" sz="3200" dirty="0"/>
          </a:p>
          <a:p>
            <a:r>
              <a:rPr lang="en-US" sz="3200" dirty="0"/>
              <a:t>			Risk = Incidence Rate x Time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4127157" y="2940908"/>
            <a:ext cx="2100648" cy="55406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92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 we prefer rates?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population is changing over time (i.e. </a:t>
            </a:r>
            <a:r>
              <a:rPr lang="en-US" i="1" dirty="0"/>
              <a:t>dynamic</a:t>
            </a:r>
            <a:r>
              <a:rPr lang="en-US" dirty="0"/>
              <a:t> population)</a:t>
            </a:r>
          </a:p>
          <a:p>
            <a:endParaRPr lang="en-US" dirty="0"/>
          </a:p>
          <a:p>
            <a:r>
              <a:rPr lang="en-US" dirty="0"/>
              <a:t>If the rapidity with which new events are occurring in the population is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21A-3AD5-4F8B-8A7C-744F2360F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F59BD-3C01-4C7F-B38C-13BE6EEE7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7286ED-7A4F-433E-A764-A2BFBB6D1F5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+mj-lt"/>
                <a:ea typeface="+mj-ea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-65" charset="0"/>
              </a:defRPr>
            </a:lvl9pPr>
          </a:lstStyle>
          <a:p>
            <a:pPr defTabSz="914400"/>
            <a:r>
              <a:rPr lang="en-US" kern="0" dirty="0"/>
              <a:t>What’s wrong with this title and abstract?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9B591-D900-4C26-9E72-8D203997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5007"/>
            <a:ext cx="80391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02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54" y="152400"/>
            <a:ext cx="8229600" cy="792162"/>
          </a:xfrm>
        </p:spPr>
        <p:txBody>
          <a:bodyPr/>
          <a:lstStyle/>
          <a:p>
            <a:r>
              <a:rPr lang="en-US" b="1" dirty="0"/>
              <a:t>Rate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54" y="10668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Incident (new) HIV diagnoses per 100,000 person-years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FAAA22D-229B-40EB-A51F-4F50E10B4E7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4" y="1768201"/>
            <a:ext cx="8477834" cy="4583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5800" y="63521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Reif</a:t>
            </a:r>
            <a:r>
              <a:rPr lang="en-US" dirty="0"/>
              <a:t> et al. AIDS Care. 2013   </a:t>
            </a:r>
          </a:p>
        </p:txBody>
      </p:sp>
    </p:spTree>
    <p:extLst>
      <p:ext uri="{BB962C8B-B14F-4D97-AF65-F5344CB8AC3E}">
        <p14:creationId xmlns:p14="http://schemas.microsoft.com/office/powerpoint/2010/main" val="1984745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“Mortality Rate”- </a:t>
            </a:r>
            <a:r>
              <a:rPr lang="en-US" dirty="0">
                <a:hlinkClick r:id="rId3"/>
              </a:rPr>
              <a:t>commonly used</a:t>
            </a:r>
            <a:r>
              <a:rPr lang="en-US" dirty="0"/>
              <a:t>.</a:t>
            </a:r>
          </a:p>
          <a:p>
            <a:r>
              <a:rPr lang="en-US" dirty="0"/>
              <a:t>Morbidity Rate- </a:t>
            </a:r>
            <a:r>
              <a:rPr lang="en-US" dirty="0">
                <a:hlinkClick r:id="rId4"/>
              </a:rPr>
              <a:t>commonly used</a:t>
            </a:r>
            <a:r>
              <a:rPr lang="en-US" dirty="0"/>
              <a:t>.</a:t>
            </a:r>
          </a:p>
          <a:p>
            <a:r>
              <a:rPr lang="en-US" dirty="0"/>
              <a:t>“</a:t>
            </a:r>
            <a:r>
              <a:rPr lang="en-US" dirty="0">
                <a:hlinkClick r:id="rId5"/>
              </a:rPr>
              <a:t>Prevalence rate</a:t>
            </a:r>
            <a:r>
              <a:rPr lang="en-US" dirty="0"/>
              <a:t>”-is incorrect.</a:t>
            </a:r>
          </a:p>
          <a:p>
            <a:endParaRPr lang="en-US" sz="4000" dirty="0"/>
          </a:p>
          <a:p>
            <a:r>
              <a:rPr lang="en-US" sz="3200" dirty="0"/>
              <a:t>Rate Misnomers: </a:t>
            </a:r>
          </a:p>
          <a:p>
            <a:pPr lvl="1"/>
            <a:r>
              <a:rPr lang="en-US" sz="2800" dirty="0"/>
              <a:t>Response rate, case fatality rate, attack rate, prevalence rate </a:t>
            </a:r>
          </a:p>
          <a:p>
            <a:pPr lvl="1"/>
            <a:r>
              <a:rPr lang="en-US" sz="2800" dirty="0"/>
              <a:t>These are proportions, not rates 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969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conversions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2051821"/>
            <a:ext cx="8686800" cy="4530725"/>
          </a:xfrm>
        </p:spPr>
        <p:txBody>
          <a:bodyPr/>
          <a:lstStyle/>
          <a:p>
            <a:pPr marL="0" indent="0" algn="just">
              <a:buNone/>
            </a:pPr>
            <a:r>
              <a:rPr lang="en-US" sz="3600" dirty="0"/>
              <a:t>0.00471 new cases per 1 person-</a:t>
            </a:r>
            <a:r>
              <a:rPr lang="en-US" sz="3600" dirty="0" err="1"/>
              <a:t>yr</a:t>
            </a:r>
            <a:endParaRPr lang="en-US" sz="3600" dirty="0"/>
          </a:p>
          <a:p>
            <a:pPr marL="0" indent="0" algn="just">
              <a:buNone/>
            </a:pPr>
            <a:r>
              <a:rPr lang="en-US" sz="3600" dirty="0"/>
              <a:t>0.0471 new cases per 10 person-</a:t>
            </a:r>
            <a:r>
              <a:rPr lang="en-US" sz="3600" dirty="0" err="1"/>
              <a:t>yrs</a:t>
            </a:r>
            <a:endParaRPr lang="en-US" sz="3600" dirty="0"/>
          </a:p>
          <a:p>
            <a:pPr marL="0" indent="0" algn="just">
              <a:buNone/>
            </a:pPr>
            <a:r>
              <a:rPr lang="en-US" sz="3600" dirty="0"/>
              <a:t>0.471 new cases per 100 person-</a:t>
            </a:r>
            <a:r>
              <a:rPr lang="en-US" sz="3600" dirty="0" err="1"/>
              <a:t>yrs</a:t>
            </a:r>
            <a:endParaRPr lang="en-US" sz="3600" dirty="0"/>
          </a:p>
          <a:p>
            <a:pPr marL="0" indent="0" algn="just">
              <a:buNone/>
            </a:pPr>
            <a:r>
              <a:rPr lang="en-US" sz="3600" dirty="0"/>
              <a:t>4.71 new cases per 1,000 person-</a:t>
            </a:r>
            <a:r>
              <a:rPr lang="en-US" sz="3600" dirty="0" err="1"/>
              <a:t>yrs</a:t>
            </a:r>
            <a:endParaRPr lang="en-US" sz="3600" dirty="0"/>
          </a:p>
          <a:p>
            <a:pPr marL="0" indent="0" algn="just">
              <a:buNone/>
            </a:pPr>
            <a:r>
              <a:rPr lang="en-US" sz="3600" dirty="0"/>
              <a:t>47.1 new cases per 10,000 person-</a:t>
            </a:r>
            <a:r>
              <a:rPr lang="en-US" sz="3600" dirty="0" err="1"/>
              <a:t>yrs</a:t>
            </a:r>
            <a:endParaRPr lang="en-US" sz="3600" dirty="0"/>
          </a:p>
          <a:p>
            <a:pPr marL="0" indent="0" algn="just">
              <a:buNone/>
            </a:pPr>
            <a:r>
              <a:rPr lang="en-US" sz="3600" dirty="0"/>
              <a:t>471 new cases per 100,000 person-</a:t>
            </a:r>
            <a:r>
              <a:rPr lang="en-US" sz="3600" dirty="0" err="1"/>
              <a:t>yrs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903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385A97-4008-4070-BC75-C27990E9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Example-Rates of HIV in Zambia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BEACB5-2B55-4E9C-8931-2598DB298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https://www.sciencedaily.com/releases/2018/01/180112151227.htm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real rate..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7DF38-C2D9-4993-AF63-C82B8B818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34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048606"/>
            <a:ext cx="8229600" cy="45307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when meaningful prevalence, risk, and rate data are not available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5243"/>
            <a:ext cx="5257800" cy="3267394"/>
          </a:xfrm>
          <a:prstGeom prst="rect">
            <a:avLst/>
          </a:prstGeom>
        </p:spPr>
      </p:pic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457200" y="2538840"/>
            <a:ext cx="1112109" cy="5334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853543" y="-140579"/>
          <a:ext cx="3086100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571320" imgH="304560" progId="Equation.DSMT4">
                  <p:embed/>
                </p:oleObj>
              </mc:Choice>
              <mc:Fallback>
                <p:oleObj name="Equation" r:id="rId4" imgW="571320" imgH="3045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3543" y="-140579"/>
                        <a:ext cx="3086100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720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7772400" cy="5104854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Odds = (P/1-P), the probability of an event occurring divided by the probability of it not occurring. A risk is a probability.  </a:t>
            </a:r>
          </a:p>
          <a:p>
            <a:endParaRPr lang="en-US" sz="3200" dirty="0"/>
          </a:p>
          <a:p>
            <a:r>
              <a:rPr lang="en-US" sz="3200" dirty="0"/>
              <a:t>Odds of an event = ratio of the probability that the event will occur, to the probability that it won't occur</a:t>
            </a:r>
          </a:p>
          <a:p>
            <a:endParaRPr lang="en-US" sz="3200" dirty="0"/>
          </a:p>
          <a:p>
            <a:r>
              <a:rPr lang="en-US" sz="3200" dirty="0"/>
              <a:t>Odds=  </a:t>
            </a:r>
            <a:r>
              <a:rPr lang="en-US" sz="3200" u="sng" dirty="0"/>
              <a:t> # events</a:t>
            </a:r>
            <a:r>
              <a:rPr lang="en-US" sz="3200" dirty="0"/>
              <a:t>       or       </a:t>
            </a:r>
            <a:r>
              <a:rPr lang="en-US" sz="3200" u="sng" dirty="0"/>
              <a:t> # cases</a:t>
            </a:r>
          </a:p>
          <a:p>
            <a:r>
              <a:rPr lang="en-US" sz="3200" dirty="0"/>
              <a:t>            # non-events           # of non-cases</a:t>
            </a:r>
          </a:p>
          <a:p>
            <a:endParaRPr lang="en-US" sz="2400" dirty="0">
              <a:latin typeface="Times New Roman" pitchFamily="18" charset="0"/>
            </a:endParaRPr>
          </a:p>
          <a:p>
            <a:endParaRPr lang="en-US" sz="2400" dirty="0">
              <a:latin typeface="Times New Roman" pitchFamily="18" charset="0"/>
            </a:endParaRPr>
          </a:p>
          <a:p>
            <a:endParaRPr lang="en-US" sz="2400" dirty="0">
              <a:latin typeface="Times New Roman" pitchFamily="18" charset="0"/>
            </a:endParaRPr>
          </a:p>
        </p:txBody>
      </p:sp>
      <p:pic>
        <p:nvPicPr>
          <p:cNvPr id="5" name="Picture 4" descr="betting-odds-91358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26" y="4411914"/>
            <a:ext cx="1213064" cy="13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 Course Website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5BA03-26AD-4073-B69B-B5A98445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5" y="1725785"/>
            <a:ext cx="8387255" cy="46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4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Odds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7772400" cy="4847112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If the probability of an event (risk) is 0.20, the odds are 0.20/ (1-0.20) =  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The probability of diabetes in a low income neighborhood is 5%; the odds of diabetes are 0.05/ (1-0.05) =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Out of 100 births, the probability of having a boy is 51% while the probability of having a girl is 49%. So the odds of having a boy born is 51/49=  </a:t>
            </a:r>
          </a:p>
          <a:p>
            <a:endParaRPr 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589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6711-BEFB-4CAD-B7AA-781B2382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686800" cy="1139825"/>
          </a:xfrm>
        </p:spPr>
        <p:txBody>
          <a:bodyPr/>
          <a:lstStyle/>
          <a:p>
            <a:r>
              <a:rPr lang="en-US" dirty="0"/>
              <a:t>What’s wrong with this abstract title?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5E708-B435-49FE-A50B-12E7E0A7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77800" y="1417638"/>
            <a:ext cx="9321800" cy="4530725"/>
          </a:xfrm>
        </p:spPr>
        <p:txBody>
          <a:bodyPr/>
          <a:lstStyle/>
          <a:p>
            <a:r>
              <a:rPr lang="en-US" sz="3200" dirty="0">
                <a:hlinkClick r:id="rId3" tooltip="Journal of affective disorders."/>
              </a:rPr>
              <a:t>J Affect </a:t>
            </a:r>
            <a:r>
              <a:rPr lang="en-US" sz="3200" dirty="0" err="1">
                <a:hlinkClick r:id="rId3" tooltip="Journal of affective disorders."/>
              </a:rPr>
              <a:t>Disord</a:t>
            </a:r>
            <a:r>
              <a:rPr lang="en-US" sz="3200" dirty="0">
                <a:hlinkClick r:id="rId3" tooltip="Journal of affective disorders."/>
              </a:rPr>
              <a:t>.</a:t>
            </a:r>
            <a:r>
              <a:rPr lang="en-US" sz="3200" dirty="0"/>
              <a:t> 2017 Aug 15;225:227-233. </a:t>
            </a:r>
            <a:r>
              <a:rPr lang="en-US" sz="3200" dirty="0" err="1"/>
              <a:t>doi</a:t>
            </a:r>
            <a:r>
              <a:rPr lang="en-US" sz="3200" dirty="0"/>
              <a:t>: 10.1016/j.jad.2017.08.012 </a:t>
            </a:r>
          </a:p>
          <a:p>
            <a:r>
              <a:rPr lang="en-US" sz="3200" b="1" dirty="0"/>
              <a:t>Exploration of comorbid obsessive-compulsive disorder in patients with bipolar disorder: The clinic-based prevalence rate, symptoms nature and clinical correlates. </a:t>
            </a:r>
            <a:r>
              <a:rPr lang="en-US" sz="3200" dirty="0">
                <a:hlinkClick r:id="rId4"/>
              </a:rPr>
              <a:t>Jeon S</a:t>
            </a:r>
            <a:r>
              <a:rPr lang="en-US" sz="3200" baseline="30000" dirty="0"/>
              <a:t>1</a:t>
            </a:r>
            <a:r>
              <a:rPr lang="en-US" sz="3200" dirty="0"/>
              <a:t>, </a:t>
            </a:r>
            <a:r>
              <a:rPr lang="en-US" sz="3200" dirty="0" err="1">
                <a:hlinkClick r:id="rId5"/>
              </a:rPr>
              <a:t>Baek</a:t>
            </a:r>
            <a:r>
              <a:rPr lang="en-US" sz="3200" dirty="0">
                <a:hlinkClick r:id="rId5"/>
              </a:rPr>
              <a:t> JH</a:t>
            </a:r>
            <a:r>
              <a:rPr lang="en-US" sz="3200" baseline="30000" dirty="0"/>
              <a:t>1</a:t>
            </a:r>
            <a:r>
              <a:rPr lang="en-US" sz="3200" dirty="0"/>
              <a:t>, </a:t>
            </a:r>
            <a:r>
              <a:rPr lang="en-US" sz="3200" dirty="0">
                <a:hlinkClick r:id="rId6"/>
              </a:rPr>
              <a:t>Yang SY</a:t>
            </a:r>
            <a:r>
              <a:rPr lang="en-US" sz="3200" baseline="30000" dirty="0"/>
              <a:t>1</a:t>
            </a:r>
            <a:r>
              <a:rPr lang="en-US" sz="3200" dirty="0"/>
              <a:t>, </a:t>
            </a:r>
            <a:r>
              <a:rPr lang="en-US" sz="3200" dirty="0">
                <a:hlinkClick r:id="rId7"/>
              </a:rPr>
              <a:t>Choi Y</a:t>
            </a:r>
            <a:r>
              <a:rPr lang="en-US" sz="3200" baseline="30000" dirty="0"/>
              <a:t>2</a:t>
            </a:r>
            <a:r>
              <a:rPr lang="en-US" sz="3200" dirty="0"/>
              <a:t>, </a:t>
            </a:r>
            <a:r>
              <a:rPr lang="en-US" sz="3200" dirty="0" err="1">
                <a:hlinkClick r:id="rId8"/>
              </a:rPr>
              <a:t>Ahn</a:t>
            </a:r>
            <a:r>
              <a:rPr lang="en-US" sz="3200" dirty="0">
                <a:hlinkClick r:id="rId8"/>
              </a:rPr>
              <a:t> SW</a:t>
            </a:r>
            <a:r>
              <a:rPr lang="en-US" sz="3200" baseline="30000" dirty="0"/>
              <a:t>2</a:t>
            </a:r>
            <a:r>
              <a:rPr lang="en-US" sz="3200" dirty="0"/>
              <a:t>, </a:t>
            </a:r>
            <a:r>
              <a:rPr lang="en-US" sz="3200" dirty="0">
                <a:hlinkClick r:id="rId9"/>
              </a:rPr>
              <a:t>Ha K</a:t>
            </a:r>
            <a:r>
              <a:rPr lang="en-US" sz="3200" baseline="30000" dirty="0"/>
              <a:t>3</a:t>
            </a:r>
            <a:r>
              <a:rPr lang="en-US" sz="3200" dirty="0"/>
              <a:t>, </a:t>
            </a:r>
            <a:r>
              <a:rPr lang="en-US" sz="3200" dirty="0">
                <a:hlinkClick r:id="rId10"/>
              </a:rPr>
              <a:t>Hong KS</a:t>
            </a:r>
            <a:r>
              <a:rPr lang="en-US" sz="3200" baseline="30000" dirty="0"/>
              <a:t>4</a:t>
            </a:r>
            <a:r>
              <a:rPr lang="en-US" sz="32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DE405-5B91-4076-A0FE-D7573BE36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31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&amp; Obesity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recent study examined food insecurity and development of obesity. There were two groups of children in the study: 1) 17,623 food secure children contributing 292,763 person-years to the study, and 2) 531 food </a:t>
            </a:r>
            <a:r>
              <a:rPr lang="en-US" sz="2000" b="1" dirty="0"/>
              <a:t>insecure </a:t>
            </a:r>
            <a:r>
              <a:rPr lang="en-US" sz="2000" dirty="0"/>
              <a:t>contributing 8,692 person-years. </a:t>
            </a:r>
          </a:p>
          <a:p>
            <a:endParaRPr lang="en-US" sz="2000" dirty="0"/>
          </a:p>
          <a:p>
            <a:r>
              <a:rPr lang="en-US" sz="2000" dirty="0"/>
              <a:t>128 children were identified as obese in food secure group. </a:t>
            </a:r>
          </a:p>
          <a:p>
            <a:r>
              <a:rPr lang="en-US" sz="2000" dirty="0"/>
              <a:t>35 children were determined  obese in the food </a:t>
            </a:r>
            <a:r>
              <a:rPr lang="en-US" sz="2000" b="1" dirty="0"/>
              <a:t>insecure</a:t>
            </a:r>
            <a:r>
              <a:rPr lang="en-US" sz="2000" dirty="0"/>
              <a:t> group. Average follow-up occurred for 16 years. </a:t>
            </a:r>
          </a:p>
          <a:p>
            <a:r>
              <a:rPr lang="en-US" sz="2000" dirty="0"/>
              <a:t>Calculate the risk and rate of obesity in the food </a:t>
            </a:r>
            <a:r>
              <a:rPr lang="en-US" sz="2000" b="1" dirty="0"/>
              <a:t>insecure</a:t>
            </a:r>
            <a:r>
              <a:rPr lang="en-US" sz="2000" dirty="0"/>
              <a:t> group.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012" y="5002121"/>
            <a:ext cx="881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Risk= </a:t>
            </a:r>
            <a:r>
              <a:rPr lang="en-US"/>
              <a:t>35/531 =</a:t>
            </a:r>
            <a:endParaRPr lang="en-US" dirty="0"/>
          </a:p>
          <a:p>
            <a:r>
              <a:rPr lang="en-US" dirty="0"/>
              <a:t>Rate=35/8692=</a:t>
            </a:r>
          </a:p>
        </p:txBody>
      </p:sp>
    </p:spTree>
    <p:extLst>
      <p:ext uri="{BB962C8B-B14F-4D97-AF65-F5344CB8AC3E}">
        <p14:creationId xmlns:p14="http://schemas.microsoft.com/office/powerpoint/2010/main" val="366021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 the previous example, obesity was defined as BMI &gt;= to 30. If instead, we lowered the BMI cut point to 28, and found 63 more children who were included as cases, what would be the risk of obesity in the food insecure group be?</a:t>
            </a:r>
          </a:p>
          <a:p>
            <a:endParaRPr lang="en-US" sz="3200" dirty="0"/>
          </a:p>
          <a:p>
            <a:r>
              <a:rPr lang="en-US" sz="3200" dirty="0"/>
              <a:t>Risk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1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37B68-5A1B-4A48-BE3F-8C50BA97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abstract?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D101-2924-47BB-9B34-5B209E0E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72431"/>
            <a:ext cx="8686800" cy="4530725"/>
          </a:xfrm>
        </p:spPr>
        <p:txBody>
          <a:bodyPr/>
          <a:lstStyle/>
          <a:p>
            <a:r>
              <a:rPr lang="en-US" sz="1400" dirty="0">
                <a:hlinkClick r:id="rId2" tooltip="Journal of pediatric nursing."/>
              </a:rPr>
              <a:t>J </a:t>
            </a:r>
            <a:r>
              <a:rPr lang="en-US" sz="1400" dirty="0" err="1">
                <a:hlinkClick r:id="rId2" tooltip="Journal of pediatric nursing."/>
              </a:rPr>
              <a:t>Pediatr</a:t>
            </a:r>
            <a:r>
              <a:rPr lang="en-US" sz="1400" dirty="0">
                <a:hlinkClick r:id="rId2" tooltip="Journal of pediatric nursing."/>
              </a:rPr>
              <a:t> </a:t>
            </a:r>
            <a:r>
              <a:rPr lang="en-US" sz="1400" dirty="0" err="1">
                <a:hlinkClick r:id="rId2" tooltip="Journal of pediatric nursing."/>
              </a:rPr>
              <a:t>Nurs</a:t>
            </a:r>
            <a:r>
              <a:rPr lang="en-US" sz="1400" dirty="0">
                <a:hlinkClick r:id="rId2" tooltip="Journal of pediatric nursing."/>
              </a:rPr>
              <a:t>.</a:t>
            </a:r>
            <a:r>
              <a:rPr lang="en-US" sz="1400" dirty="0"/>
              <a:t> 2017 Aug 19. </a:t>
            </a:r>
            <a:r>
              <a:rPr lang="en-US" sz="1400" dirty="0" err="1"/>
              <a:t>pii</a:t>
            </a:r>
            <a:r>
              <a:rPr lang="en-US" sz="1400" dirty="0"/>
              <a:t>: S0882-5963(17)30166-5. </a:t>
            </a:r>
            <a:r>
              <a:rPr lang="en-US" sz="1400" dirty="0" err="1"/>
              <a:t>doi</a:t>
            </a:r>
            <a:r>
              <a:rPr lang="en-US" sz="1400" dirty="0"/>
              <a:t>: 10.1016/j.pedn.2017.08.024. [</a:t>
            </a:r>
            <a:r>
              <a:rPr lang="en-US" sz="1400" dirty="0" err="1"/>
              <a:t>Epub</a:t>
            </a:r>
            <a:r>
              <a:rPr lang="en-US" sz="1400" dirty="0"/>
              <a:t> ahead of print] </a:t>
            </a:r>
            <a:r>
              <a:rPr lang="en-US" sz="1400" b="1" dirty="0"/>
              <a:t>Social Determinants of Overweight and Obesity Rates by Elementary School in a Predominantly Hispanic School </a:t>
            </a:r>
            <a:r>
              <a:rPr lang="en-US" sz="1400" b="1" dirty="0" err="1"/>
              <a:t>District.</a:t>
            </a:r>
            <a:r>
              <a:rPr lang="en-US" sz="1400" dirty="0" err="1">
                <a:hlinkClick r:id="rId3"/>
              </a:rPr>
              <a:t>Santos</a:t>
            </a:r>
            <a:r>
              <a:rPr lang="en-US" sz="1400" dirty="0">
                <a:hlinkClick r:id="rId3"/>
              </a:rPr>
              <a:t> R</a:t>
            </a:r>
            <a:r>
              <a:rPr lang="en-US" sz="1400" baseline="30000" dirty="0"/>
              <a:t>1</a:t>
            </a:r>
            <a:r>
              <a:rPr lang="en-US" sz="1400" dirty="0"/>
              <a:t>, </a:t>
            </a:r>
            <a:r>
              <a:rPr lang="en-US" sz="1400" dirty="0">
                <a:hlinkClick r:id="rId4"/>
              </a:rPr>
              <a:t>Huerta G</a:t>
            </a:r>
            <a:r>
              <a:rPr lang="en-US" sz="1400" baseline="30000" dirty="0"/>
              <a:t>2</a:t>
            </a:r>
            <a:r>
              <a:rPr lang="en-US" sz="1400" dirty="0"/>
              <a:t>, </a:t>
            </a:r>
            <a:r>
              <a:rPr lang="en-US" sz="1400" dirty="0" err="1">
                <a:hlinkClick r:id="rId5"/>
              </a:rPr>
              <a:t>Karki</a:t>
            </a:r>
            <a:r>
              <a:rPr lang="en-US" sz="1400" dirty="0">
                <a:hlinkClick r:id="rId5"/>
              </a:rPr>
              <a:t> M</a:t>
            </a:r>
            <a:r>
              <a:rPr lang="en-US" sz="1400" baseline="30000" dirty="0"/>
              <a:t>3</a:t>
            </a:r>
            <a:r>
              <a:rPr lang="en-US" sz="1400" dirty="0"/>
              <a:t>, </a:t>
            </a:r>
            <a:r>
              <a:rPr lang="en-US" sz="1400" dirty="0" err="1">
                <a:hlinkClick r:id="rId6"/>
              </a:rPr>
              <a:t>Cantarero</a:t>
            </a:r>
            <a:r>
              <a:rPr lang="en-US" sz="1400" dirty="0">
                <a:hlinkClick r:id="rId6"/>
              </a:rPr>
              <a:t> A</a:t>
            </a:r>
            <a:r>
              <a:rPr lang="en-US" sz="1400" baseline="30000" dirty="0"/>
              <a:t>4</a:t>
            </a:r>
            <a:r>
              <a:rPr lang="en-US" sz="1400" dirty="0"/>
              <a:t>.</a:t>
            </a:r>
          </a:p>
          <a:p>
            <a:r>
              <a:rPr lang="en-US" sz="1400" b="1" dirty="0"/>
              <a:t>Abstract</a:t>
            </a:r>
          </a:p>
          <a:p>
            <a:r>
              <a:rPr lang="en-US" sz="1400" b="1" dirty="0"/>
              <a:t>OBJECTIVE: </a:t>
            </a:r>
          </a:p>
          <a:p>
            <a:r>
              <a:rPr lang="en-US" sz="1400" dirty="0"/>
              <a:t>This study analyzes the social determinants associated with the overweight or obesity prevalence of 85 elementary schools during the 2010-11 academic year in a predominantly Hispanic school district.</a:t>
            </a:r>
          </a:p>
          <a:p>
            <a:r>
              <a:rPr lang="en-US" sz="1400" b="1" dirty="0"/>
              <a:t>METHODS: </a:t>
            </a:r>
          </a:p>
          <a:p>
            <a:r>
              <a:rPr lang="en-US" sz="1400" dirty="0"/>
              <a:t>A binomial logistic regression is used to analyze the aggregate overweight or obesity rate of a school by the percent of Hispanic students in each school, selected school and neighborhood characteristics, and its geographical location.</a:t>
            </a:r>
          </a:p>
          <a:p>
            <a:r>
              <a:rPr lang="en-US" sz="1400" b="1" dirty="0"/>
              <a:t>RESULTS: </a:t>
            </a:r>
          </a:p>
          <a:p>
            <a:r>
              <a:rPr lang="en-US" sz="1400" dirty="0"/>
              <a:t>The proportion of Hispanic enrollment more readily explains a school's aggregate overweight or obesity rate than other social determinants or spatial location. Number of fast food places and the academic ranking of a school appear to slightly impact the aggregate prevalence rate. Spatial location of school is not a significant factor, controlling for other determinants.</a:t>
            </a:r>
          </a:p>
          <a:p>
            <a:r>
              <a:rPr lang="en-US" sz="1400" b="1" dirty="0"/>
              <a:t>CONCLUSIONS: </a:t>
            </a:r>
          </a:p>
          <a:p>
            <a:r>
              <a:rPr lang="en-US" sz="1400" dirty="0"/>
              <a:t>An elementary school's overall overweight or obesity rate provides a valuable health indicator to study the social determinants of obesity among Hispanics and other students within a local neighborhood.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400A-4A24-4E72-9DE9-F87C0B006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9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020"/>
            <a:ext cx="9144000" cy="50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0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0750"/>
            <a:ext cx="8686800" cy="4530725"/>
          </a:xfrm>
        </p:spPr>
        <p:txBody>
          <a:bodyPr/>
          <a:lstStyle/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Explain the importance of epidemiology for informing scientific, ethical, economic and political discussion of health issues.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Describe a public health problem in terms of person, place, and time.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Apply the basic terminology and definitions of epidemiology.	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Calculate basic epidemiology measures.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Identify key sources of data for epidemiologic purposes.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Evaluate the strengths and limitations of epidemiologic reports.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Comprehend basic ethical and legal principles pertaining to the collection, maintenance, use and dissemination of epidemiologic data.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Draw appropriate inferences from epidemiologic data.</a:t>
            </a:r>
          </a:p>
          <a:p>
            <a:pPr lvl="0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Identify the principles and limitations of public health screening programs.	</a:t>
            </a:r>
          </a:p>
          <a:p>
            <a:pPr marL="0" indent="0">
              <a:buClr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84159"/>
      </p:ext>
    </p:extLst>
  </p:cSld>
  <p:clrMapOvr>
    <a:masterClrMapping/>
  </p:clrMapOvr>
</p:sld>
</file>

<file path=ppt/theme/theme1.xml><?xml version="1.0" encoding="utf-8"?>
<a:theme xmlns:a="http://schemas.openxmlformats.org/drawingml/2006/main" name="Epid 600 Slide Templat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9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Epid 600 Slide Template.potx</Template>
  <TotalTime>5410</TotalTime>
  <Words>2963</Words>
  <Application>Microsoft Office PowerPoint</Application>
  <PresentationFormat>On-screen Show (4:3)</PresentationFormat>
  <Paragraphs>661</Paragraphs>
  <Slides>74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Calibri</vt:lpstr>
      <vt:lpstr>Franklin Gothic Book</vt:lpstr>
      <vt:lpstr>Impact</vt:lpstr>
      <vt:lpstr>Rockwell</vt:lpstr>
      <vt:lpstr>Times New Roman</vt:lpstr>
      <vt:lpstr>Wingdings</vt:lpstr>
      <vt:lpstr>Epid 600 Slide Template</vt:lpstr>
      <vt:lpstr>Equation</vt:lpstr>
      <vt:lpstr>Principles of Epidemiology for Public Health  EPID 600</vt:lpstr>
      <vt:lpstr>Welcome!</vt:lpstr>
      <vt:lpstr>Teaching Team </vt:lpstr>
      <vt:lpstr>Syllabus</vt:lpstr>
      <vt:lpstr>Assignments</vt:lpstr>
      <vt:lpstr>Sakai Course Website Organization</vt:lpstr>
      <vt:lpstr>Sakai Course Website Organization</vt:lpstr>
      <vt:lpstr>Epidemiology Toolbox</vt:lpstr>
      <vt:lpstr>Course Learning Objectives</vt:lpstr>
      <vt:lpstr>Appendix-Graphic Syllabus</vt:lpstr>
      <vt:lpstr>Course Expectations</vt:lpstr>
      <vt:lpstr>Poll Everywhere</vt:lpstr>
      <vt:lpstr>What is epidemiology?</vt:lpstr>
      <vt:lpstr>Proximal and distal causes, Upstream and downstream thinking,  Socio-ecological Framework</vt:lpstr>
      <vt:lpstr>Disease “Distribution”</vt:lpstr>
      <vt:lpstr>Epidemic and population patterns in the Chinese Empire (243 BCE to 1911 C E): quantitative analysis of a unique but neglected epidemic catalogue Morabia 2009 </vt:lpstr>
      <vt:lpstr>PowerPoint Presentation</vt:lpstr>
      <vt:lpstr>PowerPoint Presentation</vt:lpstr>
      <vt:lpstr>Kramer MR, Black NC, Matthews SA, James SA.  The legacy of slavery and contemporary declines in heart disease mortality in the U.S. South.  SSM Popul Health. 2017 Dec;3:609-617. </vt:lpstr>
      <vt:lpstr>Panels C: Age adjusted, percent decline in mortality from all diseases of the heart between 1968 and 2014 for Blacks. Source: National Center for Health Statistics.” </vt:lpstr>
      <vt:lpstr>Panels B Age adjusted, percent decline in mortality from all diseases of the heart between 1968 and 2014 for Whites. Source: National Center for Health Statistics.” </vt:lpstr>
      <vt:lpstr>Population Perspective &amp;  Public Health’s Mission</vt:lpstr>
      <vt:lpstr>The Biomedical Perspective</vt:lpstr>
      <vt:lpstr>Basic, Clinical, and Population-based Research</vt:lpstr>
      <vt:lpstr>“Joseph Goldberger: An Unsung Hero of American Clinical Epidemiology” </vt:lpstr>
      <vt:lpstr>Sharecroppers’ plague</vt:lpstr>
      <vt:lpstr>3 Ms</vt:lpstr>
      <vt:lpstr>Goldberger</vt:lpstr>
      <vt:lpstr>PowerPoint Presentation</vt:lpstr>
      <vt:lpstr>Measures of Disease Occurrence</vt:lpstr>
      <vt:lpstr>Course Objectives</vt:lpstr>
      <vt:lpstr>Class Objectives</vt:lpstr>
      <vt:lpstr>PowerPoint Presentation</vt:lpstr>
      <vt:lpstr>Outline for Today</vt:lpstr>
      <vt:lpstr>How do we know if there is a public health problem?</vt:lpstr>
      <vt:lpstr>Public health-related examples  </vt:lpstr>
      <vt:lpstr>Measures of Occurrence</vt:lpstr>
      <vt:lpstr>Briefly..</vt:lpstr>
      <vt:lpstr>PowerPoint Presentation</vt:lpstr>
      <vt:lpstr>Types of Populations</vt:lpstr>
      <vt:lpstr>Dynamic or stationary population?</vt:lpstr>
      <vt:lpstr>What is a “case”?</vt:lpstr>
      <vt:lpstr>Incident Cases</vt:lpstr>
      <vt:lpstr>PowerPoint Presentation</vt:lpstr>
      <vt:lpstr>What if your case definition changes?</vt:lpstr>
      <vt:lpstr>PowerPoint Presentation</vt:lpstr>
      <vt:lpstr>PowerPoint Presentation</vt:lpstr>
      <vt:lpstr>Risk</vt:lpstr>
      <vt:lpstr>Calculating Risk</vt:lpstr>
      <vt:lpstr>Example: Risk</vt:lpstr>
      <vt:lpstr>Example Tool for Communicating Risk</vt:lpstr>
      <vt:lpstr>What if…</vt:lpstr>
      <vt:lpstr>Rate (IR)</vt:lpstr>
      <vt:lpstr>What is person-time? </vt:lpstr>
      <vt:lpstr>Person-time/ “Time at risk” Assumed to be exchangeable units </vt:lpstr>
      <vt:lpstr>Person-Time-when does it stop?</vt:lpstr>
      <vt:lpstr>Different methods to calculate person-time</vt:lpstr>
      <vt:lpstr>Assume</vt:lpstr>
      <vt:lpstr>Diagram of person time in a closed cohort</vt:lpstr>
      <vt:lpstr>Diagram of person time in a dynamic or open cohort  Method A – Sum time for each person</vt:lpstr>
      <vt:lpstr>Rate</vt:lpstr>
      <vt:lpstr>When do we prefer rates?</vt:lpstr>
      <vt:lpstr>PowerPoint Presentation</vt:lpstr>
      <vt:lpstr>Rate Example</vt:lpstr>
      <vt:lpstr>Special cases</vt:lpstr>
      <vt:lpstr>Unit conversions</vt:lpstr>
      <vt:lpstr>Example-Rates of HIV in Zambia</vt:lpstr>
      <vt:lpstr>Odds</vt:lpstr>
      <vt:lpstr>Odds</vt:lpstr>
      <vt:lpstr>Examples: Odds</vt:lpstr>
      <vt:lpstr>What’s wrong with this abstract title?  </vt:lpstr>
      <vt:lpstr>Food Insecurity &amp; Obesity</vt:lpstr>
      <vt:lpstr>Practice Problem</vt:lpstr>
      <vt:lpstr>What’s wrong with this abstract? </vt:lpstr>
    </vt:vector>
  </TitlesOfParts>
  <Company>The University of North Carolina at Chapel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1 and range</dc:title>
  <dc:creator>kyeatts</dc:creator>
  <cp:lastModifiedBy>Yeatts, Karin</cp:lastModifiedBy>
  <cp:revision>236</cp:revision>
  <cp:lastPrinted>2017-08-22T19:07:15Z</cp:lastPrinted>
  <dcterms:created xsi:type="dcterms:W3CDTF">2013-07-22T08:31:04Z</dcterms:created>
  <dcterms:modified xsi:type="dcterms:W3CDTF">2019-01-15T19:50:29Z</dcterms:modified>
</cp:coreProperties>
</file>